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4"/>
  </p:sldMasterIdLst>
  <p:notesMasterIdLst>
    <p:notesMasterId r:id="rId20"/>
  </p:notesMasterIdLst>
  <p:handoutMasterIdLst>
    <p:handoutMasterId r:id="rId21"/>
  </p:handoutMasterIdLst>
  <p:sldIdLst>
    <p:sldId id="312" r:id="rId5"/>
    <p:sldId id="304" r:id="rId6"/>
    <p:sldId id="323" r:id="rId7"/>
    <p:sldId id="307" r:id="rId8"/>
    <p:sldId id="324" r:id="rId9"/>
    <p:sldId id="282" r:id="rId10"/>
    <p:sldId id="325" r:id="rId11"/>
    <p:sldId id="328" r:id="rId12"/>
    <p:sldId id="327" r:id="rId13"/>
    <p:sldId id="318" r:id="rId14"/>
    <p:sldId id="314" r:id="rId15"/>
    <p:sldId id="315" r:id="rId16"/>
    <p:sldId id="322" r:id="rId17"/>
    <p:sldId id="321" r:id="rId18"/>
    <p:sldId id="297" r:id="rId19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RT" id="{B52F7D37-4315-464C-9D27-05B07E6AE1D7}">
          <p14:sldIdLst>
            <p14:sldId id="312"/>
          </p14:sldIdLst>
        </p14:section>
        <p14:section name="TOPICS" id="{9CA615F0-1312-426F-9C57-54C3E8607C29}">
          <p14:sldIdLst>
            <p14:sldId id="304"/>
          </p14:sldIdLst>
        </p14:section>
        <p14:section name="DATA PROCESSING ON DATA" id="{EABA2DBE-84BB-4284-9DD5-076D35F97FC3}">
          <p14:sldIdLst>
            <p14:sldId id="323"/>
          </p14:sldIdLst>
        </p14:section>
        <p14:section name="TOP CARS BASED ON VARIOUS FACTORS" id="{D9DCDDFC-54CC-4C98-AE5A-6FDCC9C9E542}">
          <p14:sldIdLst>
            <p14:sldId id="307"/>
            <p14:sldId id="324"/>
            <p14:sldId id="282"/>
            <p14:sldId id="325"/>
          </p14:sldIdLst>
        </p14:section>
        <p14:section name="TOP MANUFACTURERS BASED ON VARIOUS FACTORS" id="{067695DE-BE42-4263-B48B-2E2D1C912EFF}">
          <p14:sldIdLst>
            <p14:sldId id="328"/>
            <p14:sldId id="327"/>
          </p14:sldIdLst>
        </p14:section>
        <p14:section name="POTENTIAL COMPETITORS AND CARS" id="{E1D8EC6C-C87B-42E9-B1AC-A12568A907E1}">
          <p14:sldIdLst>
            <p14:sldId id="318"/>
          </p14:sldIdLst>
        </p14:section>
        <p14:section name="STATISTICAL INFERENCES" id="{266FC123-61FA-4BE4-9E9B-F048DED3195A}">
          <p14:sldIdLst>
            <p14:sldId id="314"/>
          </p14:sldIdLst>
        </p14:section>
        <p14:section name="KEY CORRELATIONS" id="{D5C9F0D9-B186-4A6C-991C-9BDEF1229F9B}">
          <p14:sldIdLst>
            <p14:sldId id="315"/>
          </p14:sldIdLst>
        </p14:section>
        <p14:section name="FEATURE DISTIBUTIONS OF CARS BASED ON FUEL EFFICIENCY" id="{B5121EAE-8BE8-405A-ABB7-AD83B0D55C6E}">
          <p14:sldIdLst>
            <p14:sldId id="322"/>
          </p14:sldIdLst>
        </p14:section>
        <p14:section name="CONCLUSION" id="{75D82AD0-F7C4-426A-9137-F35B356A1E03}">
          <p14:sldIdLst>
            <p14:sldId id="321"/>
          </p14:sldIdLst>
        </p14:section>
        <p14:section name="THANK U" id="{385F4C63-E2DE-47E4-B5F8-91DD7141CD34}">
          <p14:sldIdLst>
            <p14:sldId id="297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C4E9"/>
    <a:srgbClr val="202C8F"/>
    <a:srgbClr val="FDFBF6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5039" autoAdjust="0"/>
  </p:normalViewPr>
  <p:slideViewPr>
    <p:cSldViewPr snapToGrid="0" snapToObjects="1">
      <p:cViewPr varScale="1">
        <p:scale>
          <a:sx n="82" d="100"/>
          <a:sy n="82" d="100"/>
        </p:scale>
        <p:origin x="758" y="7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C:\Mihir\NIIT\Practice\C1_S7%20project\C1_S7_Car_Project_Tasks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file:///C:\Mihir\NIIT\Practice\C1_S7%20project\C1_S7_Car_Project_Task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 dirty="0"/>
              <a:t>TOP 10 CARS</a:t>
            </a:r>
            <a:r>
              <a:rPr lang="en-IN" baseline="0" dirty="0"/>
              <a:t> BASED ON</a:t>
            </a:r>
            <a:r>
              <a:rPr lang="en-IN" dirty="0"/>
              <a:t> CITY</a:t>
            </a:r>
            <a:r>
              <a:rPr lang="en-IN" baseline="0" dirty="0"/>
              <a:t> MILEAGE KM PER LITRE</a:t>
            </a:r>
            <a:endParaRPr lang="en-I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8E6-4249-B886-8F34C622B91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8E6-4249-B886-8F34C622B91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8E6-4249-B886-8F34C622B91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8E6-4249-B886-8F34C622B91A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8E6-4249-B886-8F34C622B91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C8E6-4249-B886-8F34C622B91A}"/>
              </c:ext>
            </c:extLst>
          </c:dPt>
          <c:dPt>
            <c:idx val="6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C8E6-4249-B886-8F34C622B91A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C8E6-4249-B886-8F34C622B91A}"/>
              </c:ext>
            </c:extLst>
          </c:dPt>
          <c:dPt>
            <c:idx val="8"/>
            <c:invertIfNegative val="0"/>
            <c:bubble3D val="0"/>
            <c:spPr>
              <a:solidFill>
                <a:schemeClr val="bg2">
                  <a:lumMod val="2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C8E6-4249-B886-8F34C622B91A}"/>
              </c:ext>
            </c:extLst>
          </c:dPt>
          <c:dPt>
            <c:idx val="9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C8E6-4249-B886-8F34C622B91A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'Task 1 '!$D$2:$D$11</c:f>
              <c:strCache>
                <c:ptCount val="10"/>
                <c:pt idx="0">
                  <c:v>Suzuki Dzire</c:v>
                </c:pt>
                <c:pt idx="1">
                  <c:v>Tata Tigor</c:v>
                </c:pt>
                <c:pt idx="2">
                  <c:v>Mahindra Kuv100 Nxt</c:v>
                </c:pt>
                <c:pt idx="3">
                  <c:v>Hyundai Creta</c:v>
                </c:pt>
                <c:pt idx="4">
                  <c:v>Toyota Platinum Etios</c:v>
                </c:pt>
                <c:pt idx="5">
                  <c:v>Volkswagen Polo</c:v>
                </c:pt>
                <c:pt idx="6">
                  <c:v>Bmw X1</c:v>
                </c:pt>
                <c:pt idx="7">
                  <c:v>Skoda Monte Carlo</c:v>
                </c:pt>
                <c:pt idx="8">
                  <c:v>Ford Aspire</c:v>
                </c:pt>
                <c:pt idx="9">
                  <c:v>Renault Captur</c:v>
                </c:pt>
              </c:strCache>
            </c:strRef>
          </c:cat>
          <c:val>
            <c:numRef>
              <c:f>'Task 1 '!$U$2:$U$11</c:f>
              <c:numCache>
                <c:formatCode>General</c:formatCode>
                <c:ptCount val="10"/>
                <c:pt idx="0">
                  <c:v>28.4</c:v>
                </c:pt>
                <c:pt idx="1">
                  <c:v>24.12</c:v>
                </c:pt>
                <c:pt idx="2">
                  <c:v>22.25</c:v>
                </c:pt>
                <c:pt idx="3">
                  <c:v>21.38</c:v>
                </c:pt>
                <c:pt idx="4">
                  <c:v>20.32</c:v>
                </c:pt>
                <c:pt idx="5">
                  <c:v>19</c:v>
                </c:pt>
                <c:pt idx="6">
                  <c:v>18</c:v>
                </c:pt>
                <c:pt idx="7">
                  <c:v>18</c:v>
                </c:pt>
                <c:pt idx="8">
                  <c:v>17</c:v>
                </c:pt>
                <c:pt idx="9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C8E6-4249-B886-8F34C622B91A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576837184"/>
        <c:axId val="576848224"/>
      </c:barChart>
      <c:catAx>
        <c:axId val="576837184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TOP 10 CARS -MODELS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6848224"/>
        <c:crosses val="autoZero"/>
        <c:auto val="1"/>
        <c:lblAlgn val="ctr"/>
        <c:lblOffset val="100"/>
        <c:noMultiLvlLbl val="0"/>
      </c:catAx>
      <c:valAx>
        <c:axId val="576848224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CITY MILEAGE (IN KM PER LITRE)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6837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spc="100" baseline="0">
                <a:solidFill>
                  <a:sysClr val="window" lastClr="FFFFFF">
                    <a:lumMod val="95000"/>
                  </a:sys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SCATTER PLOT - FUEL TANK CAPACITY AND DISTANCE TRAVELLED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ysClr val="window" lastClr="FFFFFF">
                    <a:lumMod val="95000"/>
                  </a:sysClr>
                </a:solidFill>
              </a:defRPr>
            </a:pPr>
            <a:r>
              <a:rPr lang="en-IN" sz="1600" b="1" i="0" u="none" strike="noStrike" kern="1200" spc="100" baseline="0">
                <a:solidFill>
                  <a:sysClr val="window" lastClr="FFFFFF">
                    <a:lumMod val="95000"/>
                  </a:sys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(AVG SPEED - NO)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1" i="0" u="none" strike="noStrike" kern="1200" spc="100" baseline="0">
              <a:solidFill>
                <a:sysClr val="window" lastClr="FFFFFF">
                  <a:lumMod val="95000"/>
                </a:sys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'Task 5_B (a)'!$O$1</c:f>
              <c:strCache>
                <c:ptCount val="1"/>
                <c:pt idx="0">
                  <c:v>Distance Travelled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trendline>
            <c:spPr>
              <a:ln w="19050" cap="rnd">
                <a:solidFill>
                  <a:schemeClr val="accent1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bg1"/>
                </a:solidFill>
                <a:prstDash val="sysDash"/>
                <a:tailEnd type="arrow" w="lg" len="lg"/>
              </a:ln>
              <a:effectLst/>
            </c:spPr>
            <c:trendlineType val="linear"/>
            <c:dispRSqr val="0"/>
            <c:dispEq val="0"/>
          </c:trendline>
          <c:xVal>
            <c:numRef>
              <c:f>'Task 5_B (a)'!$M$34:$M$465</c:f>
              <c:numCache>
                <c:formatCode>General</c:formatCode>
                <c:ptCount val="432"/>
                <c:pt idx="0">
                  <c:v>45</c:v>
                </c:pt>
                <c:pt idx="1">
                  <c:v>45</c:v>
                </c:pt>
                <c:pt idx="2">
                  <c:v>45</c:v>
                </c:pt>
                <c:pt idx="3">
                  <c:v>45</c:v>
                </c:pt>
                <c:pt idx="4">
                  <c:v>45</c:v>
                </c:pt>
                <c:pt idx="5">
                  <c:v>45</c:v>
                </c:pt>
                <c:pt idx="6">
                  <c:v>44</c:v>
                </c:pt>
                <c:pt idx="7">
                  <c:v>44</c:v>
                </c:pt>
                <c:pt idx="8">
                  <c:v>45</c:v>
                </c:pt>
                <c:pt idx="9">
                  <c:v>45</c:v>
                </c:pt>
                <c:pt idx="10">
                  <c:v>45</c:v>
                </c:pt>
                <c:pt idx="11">
                  <c:v>45</c:v>
                </c:pt>
                <c:pt idx="12">
                  <c:v>45</c:v>
                </c:pt>
                <c:pt idx="13">
                  <c:v>45</c:v>
                </c:pt>
                <c:pt idx="14">
                  <c:v>45</c:v>
                </c:pt>
                <c:pt idx="15">
                  <c:v>45</c:v>
                </c:pt>
                <c:pt idx="16">
                  <c:v>45</c:v>
                </c:pt>
                <c:pt idx="17">
                  <c:v>45</c:v>
                </c:pt>
                <c:pt idx="18">
                  <c:v>37</c:v>
                </c:pt>
                <c:pt idx="19">
                  <c:v>37</c:v>
                </c:pt>
                <c:pt idx="20">
                  <c:v>37</c:v>
                </c:pt>
                <c:pt idx="21">
                  <c:v>37</c:v>
                </c:pt>
                <c:pt idx="22">
                  <c:v>37</c:v>
                </c:pt>
                <c:pt idx="23">
                  <c:v>37</c:v>
                </c:pt>
                <c:pt idx="24">
                  <c:v>45</c:v>
                </c:pt>
                <c:pt idx="25">
                  <c:v>45</c:v>
                </c:pt>
                <c:pt idx="26">
                  <c:v>45</c:v>
                </c:pt>
                <c:pt idx="27">
                  <c:v>45</c:v>
                </c:pt>
                <c:pt idx="28">
                  <c:v>45</c:v>
                </c:pt>
                <c:pt idx="29">
                  <c:v>45</c:v>
                </c:pt>
                <c:pt idx="30">
                  <c:v>37</c:v>
                </c:pt>
                <c:pt idx="31">
                  <c:v>37</c:v>
                </c:pt>
                <c:pt idx="32">
                  <c:v>37</c:v>
                </c:pt>
                <c:pt idx="33">
                  <c:v>37</c:v>
                </c:pt>
                <c:pt idx="34">
                  <c:v>37</c:v>
                </c:pt>
                <c:pt idx="35">
                  <c:v>37</c:v>
                </c:pt>
                <c:pt idx="36">
                  <c:v>37</c:v>
                </c:pt>
                <c:pt idx="37">
                  <c:v>37</c:v>
                </c:pt>
                <c:pt idx="38">
                  <c:v>37</c:v>
                </c:pt>
                <c:pt idx="39">
                  <c:v>40</c:v>
                </c:pt>
                <c:pt idx="40">
                  <c:v>40</c:v>
                </c:pt>
                <c:pt idx="41">
                  <c:v>42</c:v>
                </c:pt>
                <c:pt idx="42">
                  <c:v>42</c:v>
                </c:pt>
                <c:pt idx="43">
                  <c:v>45</c:v>
                </c:pt>
                <c:pt idx="44">
                  <c:v>45</c:v>
                </c:pt>
                <c:pt idx="45">
                  <c:v>45</c:v>
                </c:pt>
                <c:pt idx="46">
                  <c:v>42</c:v>
                </c:pt>
                <c:pt idx="47">
                  <c:v>45</c:v>
                </c:pt>
                <c:pt idx="48">
                  <c:v>45</c:v>
                </c:pt>
                <c:pt idx="49">
                  <c:v>45</c:v>
                </c:pt>
                <c:pt idx="50">
                  <c:v>45</c:v>
                </c:pt>
                <c:pt idx="51">
                  <c:v>45</c:v>
                </c:pt>
                <c:pt idx="52">
                  <c:v>37</c:v>
                </c:pt>
                <c:pt idx="53">
                  <c:v>37</c:v>
                </c:pt>
                <c:pt idx="54">
                  <c:v>37</c:v>
                </c:pt>
                <c:pt idx="55">
                  <c:v>37</c:v>
                </c:pt>
                <c:pt idx="56">
                  <c:v>37</c:v>
                </c:pt>
                <c:pt idx="57">
                  <c:v>70</c:v>
                </c:pt>
                <c:pt idx="58">
                  <c:v>70</c:v>
                </c:pt>
                <c:pt idx="59">
                  <c:v>71</c:v>
                </c:pt>
                <c:pt idx="60">
                  <c:v>71</c:v>
                </c:pt>
                <c:pt idx="61">
                  <c:v>66</c:v>
                </c:pt>
                <c:pt idx="62">
                  <c:v>66</c:v>
                </c:pt>
                <c:pt idx="63">
                  <c:v>66</c:v>
                </c:pt>
                <c:pt idx="64">
                  <c:v>66</c:v>
                </c:pt>
                <c:pt idx="65">
                  <c:v>66</c:v>
                </c:pt>
                <c:pt idx="66">
                  <c:v>67</c:v>
                </c:pt>
                <c:pt idx="67">
                  <c:v>67</c:v>
                </c:pt>
                <c:pt idx="68">
                  <c:v>67</c:v>
                </c:pt>
                <c:pt idx="69">
                  <c:v>50</c:v>
                </c:pt>
                <c:pt idx="70">
                  <c:v>50</c:v>
                </c:pt>
                <c:pt idx="71">
                  <c:v>50</c:v>
                </c:pt>
                <c:pt idx="72">
                  <c:v>60.9</c:v>
                </c:pt>
                <c:pt idx="73">
                  <c:v>52</c:v>
                </c:pt>
                <c:pt idx="74">
                  <c:v>87</c:v>
                </c:pt>
                <c:pt idx="75">
                  <c:v>78</c:v>
                </c:pt>
                <c:pt idx="76">
                  <c:v>78</c:v>
                </c:pt>
                <c:pt idx="77">
                  <c:v>78</c:v>
                </c:pt>
                <c:pt idx="78">
                  <c:v>78</c:v>
                </c:pt>
                <c:pt idx="79">
                  <c:v>46</c:v>
                </c:pt>
                <c:pt idx="80">
                  <c:v>78</c:v>
                </c:pt>
                <c:pt idx="81">
                  <c:v>35</c:v>
                </c:pt>
                <c:pt idx="82">
                  <c:v>35</c:v>
                </c:pt>
                <c:pt idx="83">
                  <c:v>35</c:v>
                </c:pt>
                <c:pt idx="84">
                  <c:v>35</c:v>
                </c:pt>
                <c:pt idx="85">
                  <c:v>35</c:v>
                </c:pt>
                <c:pt idx="86">
                  <c:v>35</c:v>
                </c:pt>
                <c:pt idx="87">
                  <c:v>35</c:v>
                </c:pt>
                <c:pt idx="88">
                  <c:v>35</c:v>
                </c:pt>
                <c:pt idx="89">
                  <c:v>35</c:v>
                </c:pt>
                <c:pt idx="90">
                  <c:v>35</c:v>
                </c:pt>
                <c:pt idx="91">
                  <c:v>35</c:v>
                </c:pt>
                <c:pt idx="92">
                  <c:v>35</c:v>
                </c:pt>
                <c:pt idx="93">
                  <c:v>37</c:v>
                </c:pt>
                <c:pt idx="94">
                  <c:v>37</c:v>
                </c:pt>
                <c:pt idx="95">
                  <c:v>37</c:v>
                </c:pt>
                <c:pt idx="96">
                  <c:v>37</c:v>
                </c:pt>
                <c:pt idx="97">
                  <c:v>37</c:v>
                </c:pt>
                <c:pt idx="98">
                  <c:v>37</c:v>
                </c:pt>
                <c:pt idx="99">
                  <c:v>37</c:v>
                </c:pt>
                <c:pt idx="100">
                  <c:v>37</c:v>
                </c:pt>
                <c:pt idx="101">
                  <c:v>37</c:v>
                </c:pt>
                <c:pt idx="102">
                  <c:v>37</c:v>
                </c:pt>
                <c:pt idx="103">
                  <c:v>37</c:v>
                </c:pt>
                <c:pt idx="104">
                  <c:v>37</c:v>
                </c:pt>
                <c:pt idx="105">
                  <c:v>37</c:v>
                </c:pt>
                <c:pt idx="106">
                  <c:v>37</c:v>
                </c:pt>
                <c:pt idx="107">
                  <c:v>37</c:v>
                </c:pt>
                <c:pt idx="108">
                  <c:v>37</c:v>
                </c:pt>
                <c:pt idx="109">
                  <c:v>37</c:v>
                </c:pt>
                <c:pt idx="110">
                  <c:v>37</c:v>
                </c:pt>
                <c:pt idx="111">
                  <c:v>35</c:v>
                </c:pt>
                <c:pt idx="112">
                  <c:v>35</c:v>
                </c:pt>
                <c:pt idx="113">
                  <c:v>35</c:v>
                </c:pt>
                <c:pt idx="114">
                  <c:v>35</c:v>
                </c:pt>
                <c:pt idx="115">
                  <c:v>44</c:v>
                </c:pt>
                <c:pt idx="116">
                  <c:v>44</c:v>
                </c:pt>
                <c:pt idx="117">
                  <c:v>44</c:v>
                </c:pt>
                <c:pt idx="118">
                  <c:v>44</c:v>
                </c:pt>
                <c:pt idx="119">
                  <c:v>44</c:v>
                </c:pt>
                <c:pt idx="120">
                  <c:v>44</c:v>
                </c:pt>
                <c:pt idx="121">
                  <c:v>44</c:v>
                </c:pt>
                <c:pt idx="122">
                  <c:v>44</c:v>
                </c:pt>
                <c:pt idx="123">
                  <c:v>44</c:v>
                </c:pt>
                <c:pt idx="124">
                  <c:v>45</c:v>
                </c:pt>
                <c:pt idx="125">
                  <c:v>45</c:v>
                </c:pt>
                <c:pt idx="126">
                  <c:v>45</c:v>
                </c:pt>
                <c:pt idx="127">
                  <c:v>45</c:v>
                </c:pt>
                <c:pt idx="128">
                  <c:v>45</c:v>
                </c:pt>
                <c:pt idx="129">
                  <c:v>45</c:v>
                </c:pt>
                <c:pt idx="130">
                  <c:v>45</c:v>
                </c:pt>
                <c:pt idx="131">
                  <c:v>45</c:v>
                </c:pt>
                <c:pt idx="132">
                  <c:v>50</c:v>
                </c:pt>
                <c:pt idx="133">
                  <c:v>45</c:v>
                </c:pt>
                <c:pt idx="134">
                  <c:v>44</c:v>
                </c:pt>
                <c:pt idx="135">
                  <c:v>44</c:v>
                </c:pt>
                <c:pt idx="136">
                  <c:v>44</c:v>
                </c:pt>
                <c:pt idx="137">
                  <c:v>44</c:v>
                </c:pt>
                <c:pt idx="138">
                  <c:v>44</c:v>
                </c:pt>
                <c:pt idx="139">
                  <c:v>44</c:v>
                </c:pt>
                <c:pt idx="140">
                  <c:v>44</c:v>
                </c:pt>
                <c:pt idx="141">
                  <c:v>44</c:v>
                </c:pt>
                <c:pt idx="142">
                  <c:v>44</c:v>
                </c:pt>
                <c:pt idx="143">
                  <c:v>44</c:v>
                </c:pt>
                <c:pt idx="144">
                  <c:v>44</c:v>
                </c:pt>
                <c:pt idx="145">
                  <c:v>44</c:v>
                </c:pt>
                <c:pt idx="146">
                  <c:v>44</c:v>
                </c:pt>
                <c:pt idx="147">
                  <c:v>44</c:v>
                </c:pt>
                <c:pt idx="148">
                  <c:v>44</c:v>
                </c:pt>
                <c:pt idx="149">
                  <c:v>44</c:v>
                </c:pt>
                <c:pt idx="150">
                  <c:v>48</c:v>
                </c:pt>
                <c:pt idx="151">
                  <c:v>48</c:v>
                </c:pt>
                <c:pt idx="152">
                  <c:v>48</c:v>
                </c:pt>
                <c:pt idx="153">
                  <c:v>48</c:v>
                </c:pt>
                <c:pt idx="154">
                  <c:v>48</c:v>
                </c:pt>
                <c:pt idx="155">
                  <c:v>48</c:v>
                </c:pt>
                <c:pt idx="156">
                  <c:v>48</c:v>
                </c:pt>
                <c:pt idx="157">
                  <c:v>48</c:v>
                </c:pt>
                <c:pt idx="158">
                  <c:v>40</c:v>
                </c:pt>
                <c:pt idx="159">
                  <c:v>40</c:v>
                </c:pt>
                <c:pt idx="160">
                  <c:v>40</c:v>
                </c:pt>
                <c:pt idx="161">
                  <c:v>40</c:v>
                </c:pt>
                <c:pt idx="162">
                  <c:v>52</c:v>
                </c:pt>
                <c:pt idx="163">
                  <c:v>52</c:v>
                </c:pt>
                <c:pt idx="164">
                  <c:v>52</c:v>
                </c:pt>
                <c:pt idx="165">
                  <c:v>52</c:v>
                </c:pt>
                <c:pt idx="166">
                  <c:v>52</c:v>
                </c:pt>
                <c:pt idx="167">
                  <c:v>52</c:v>
                </c:pt>
                <c:pt idx="168">
                  <c:v>52</c:v>
                </c:pt>
                <c:pt idx="169">
                  <c:v>52</c:v>
                </c:pt>
                <c:pt idx="170">
                  <c:v>52</c:v>
                </c:pt>
                <c:pt idx="171">
                  <c:v>52</c:v>
                </c:pt>
                <c:pt idx="172">
                  <c:v>50</c:v>
                </c:pt>
                <c:pt idx="173">
                  <c:v>50</c:v>
                </c:pt>
                <c:pt idx="174">
                  <c:v>50</c:v>
                </c:pt>
                <c:pt idx="175">
                  <c:v>50</c:v>
                </c:pt>
                <c:pt idx="176">
                  <c:v>50</c:v>
                </c:pt>
                <c:pt idx="177">
                  <c:v>50</c:v>
                </c:pt>
                <c:pt idx="178">
                  <c:v>50</c:v>
                </c:pt>
                <c:pt idx="179">
                  <c:v>45</c:v>
                </c:pt>
                <c:pt idx="180">
                  <c:v>45</c:v>
                </c:pt>
                <c:pt idx="181">
                  <c:v>45</c:v>
                </c:pt>
                <c:pt idx="182">
                  <c:v>45</c:v>
                </c:pt>
                <c:pt idx="183">
                  <c:v>45</c:v>
                </c:pt>
                <c:pt idx="184">
                  <c:v>45</c:v>
                </c:pt>
                <c:pt idx="185">
                  <c:v>45</c:v>
                </c:pt>
                <c:pt idx="186">
                  <c:v>45</c:v>
                </c:pt>
                <c:pt idx="187">
                  <c:v>45</c:v>
                </c:pt>
                <c:pt idx="188">
                  <c:v>45</c:v>
                </c:pt>
                <c:pt idx="189">
                  <c:v>45</c:v>
                </c:pt>
                <c:pt idx="190">
                  <c:v>45</c:v>
                </c:pt>
                <c:pt idx="191">
                  <c:v>45</c:v>
                </c:pt>
                <c:pt idx="192">
                  <c:v>42</c:v>
                </c:pt>
                <c:pt idx="193">
                  <c:v>42</c:v>
                </c:pt>
                <c:pt idx="194">
                  <c:v>42</c:v>
                </c:pt>
                <c:pt idx="195">
                  <c:v>42</c:v>
                </c:pt>
                <c:pt idx="196">
                  <c:v>42</c:v>
                </c:pt>
                <c:pt idx="197">
                  <c:v>42</c:v>
                </c:pt>
                <c:pt idx="198">
                  <c:v>42</c:v>
                </c:pt>
                <c:pt idx="199">
                  <c:v>42</c:v>
                </c:pt>
                <c:pt idx="200">
                  <c:v>50</c:v>
                </c:pt>
                <c:pt idx="201">
                  <c:v>50</c:v>
                </c:pt>
                <c:pt idx="202">
                  <c:v>50</c:v>
                </c:pt>
                <c:pt idx="203">
                  <c:v>50</c:v>
                </c:pt>
                <c:pt idx="204">
                  <c:v>55</c:v>
                </c:pt>
                <c:pt idx="205">
                  <c:v>55</c:v>
                </c:pt>
                <c:pt idx="206">
                  <c:v>55</c:v>
                </c:pt>
                <c:pt idx="207">
                  <c:v>55</c:v>
                </c:pt>
                <c:pt idx="208">
                  <c:v>55</c:v>
                </c:pt>
                <c:pt idx="209">
                  <c:v>55</c:v>
                </c:pt>
                <c:pt idx="210">
                  <c:v>55</c:v>
                </c:pt>
                <c:pt idx="211">
                  <c:v>55</c:v>
                </c:pt>
                <c:pt idx="212">
                  <c:v>45</c:v>
                </c:pt>
                <c:pt idx="213">
                  <c:v>45</c:v>
                </c:pt>
                <c:pt idx="214">
                  <c:v>45</c:v>
                </c:pt>
                <c:pt idx="215">
                  <c:v>45</c:v>
                </c:pt>
                <c:pt idx="216">
                  <c:v>45</c:v>
                </c:pt>
                <c:pt idx="217">
                  <c:v>45</c:v>
                </c:pt>
                <c:pt idx="218">
                  <c:v>45</c:v>
                </c:pt>
                <c:pt idx="219">
                  <c:v>45</c:v>
                </c:pt>
                <c:pt idx="220">
                  <c:v>45</c:v>
                </c:pt>
                <c:pt idx="221">
                  <c:v>45</c:v>
                </c:pt>
                <c:pt idx="222">
                  <c:v>60</c:v>
                </c:pt>
                <c:pt idx="223">
                  <c:v>55</c:v>
                </c:pt>
                <c:pt idx="224">
                  <c:v>55</c:v>
                </c:pt>
                <c:pt idx="225">
                  <c:v>55</c:v>
                </c:pt>
                <c:pt idx="226">
                  <c:v>55</c:v>
                </c:pt>
                <c:pt idx="227">
                  <c:v>70</c:v>
                </c:pt>
                <c:pt idx="228">
                  <c:v>70</c:v>
                </c:pt>
                <c:pt idx="229">
                  <c:v>70</c:v>
                </c:pt>
                <c:pt idx="230">
                  <c:v>70</c:v>
                </c:pt>
                <c:pt idx="231">
                  <c:v>70</c:v>
                </c:pt>
                <c:pt idx="232">
                  <c:v>70</c:v>
                </c:pt>
                <c:pt idx="233">
                  <c:v>70</c:v>
                </c:pt>
                <c:pt idx="234">
                  <c:v>70</c:v>
                </c:pt>
                <c:pt idx="235">
                  <c:v>70</c:v>
                </c:pt>
                <c:pt idx="236">
                  <c:v>70</c:v>
                </c:pt>
                <c:pt idx="237">
                  <c:v>70</c:v>
                </c:pt>
                <c:pt idx="238">
                  <c:v>70</c:v>
                </c:pt>
                <c:pt idx="239">
                  <c:v>70</c:v>
                </c:pt>
                <c:pt idx="240">
                  <c:v>70</c:v>
                </c:pt>
                <c:pt idx="241">
                  <c:v>70</c:v>
                </c:pt>
                <c:pt idx="242">
                  <c:v>70</c:v>
                </c:pt>
                <c:pt idx="243">
                  <c:v>70</c:v>
                </c:pt>
                <c:pt idx="244">
                  <c:v>70</c:v>
                </c:pt>
                <c:pt idx="245">
                  <c:v>60</c:v>
                </c:pt>
                <c:pt idx="246">
                  <c:v>60</c:v>
                </c:pt>
                <c:pt idx="247">
                  <c:v>60</c:v>
                </c:pt>
                <c:pt idx="248">
                  <c:v>50</c:v>
                </c:pt>
                <c:pt idx="249">
                  <c:v>60</c:v>
                </c:pt>
                <c:pt idx="250">
                  <c:v>60</c:v>
                </c:pt>
                <c:pt idx="251">
                  <c:v>50</c:v>
                </c:pt>
                <c:pt idx="252">
                  <c:v>55</c:v>
                </c:pt>
                <c:pt idx="253">
                  <c:v>55</c:v>
                </c:pt>
                <c:pt idx="254">
                  <c:v>55</c:v>
                </c:pt>
                <c:pt idx="255">
                  <c:v>55</c:v>
                </c:pt>
                <c:pt idx="256">
                  <c:v>55</c:v>
                </c:pt>
                <c:pt idx="257">
                  <c:v>55</c:v>
                </c:pt>
                <c:pt idx="258">
                  <c:v>55</c:v>
                </c:pt>
                <c:pt idx="259">
                  <c:v>55</c:v>
                </c:pt>
                <c:pt idx="260">
                  <c:v>55</c:v>
                </c:pt>
                <c:pt idx="261">
                  <c:v>55</c:v>
                </c:pt>
                <c:pt idx="262">
                  <c:v>55</c:v>
                </c:pt>
                <c:pt idx="263">
                  <c:v>55</c:v>
                </c:pt>
                <c:pt idx="264">
                  <c:v>55</c:v>
                </c:pt>
                <c:pt idx="265">
                  <c:v>43</c:v>
                </c:pt>
                <c:pt idx="266">
                  <c:v>43</c:v>
                </c:pt>
                <c:pt idx="267">
                  <c:v>55</c:v>
                </c:pt>
                <c:pt idx="268">
                  <c:v>66</c:v>
                </c:pt>
                <c:pt idx="269">
                  <c:v>66</c:v>
                </c:pt>
                <c:pt idx="270">
                  <c:v>66</c:v>
                </c:pt>
                <c:pt idx="271">
                  <c:v>66</c:v>
                </c:pt>
                <c:pt idx="272">
                  <c:v>66</c:v>
                </c:pt>
                <c:pt idx="273">
                  <c:v>66</c:v>
                </c:pt>
                <c:pt idx="274">
                  <c:v>66</c:v>
                </c:pt>
                <c:pt idx="275">
                  <c:v>80</c:v>
                </c:pt>
                <c:pt idx="276">
                  <c:v>80</c:v>
                </c:pt>
                <c:pt idx="277">
                  <c:v>80</c:v>
                </c:pt>
                <c:pt idx="278">
                  <c:v>80</c:v>
                </c:pt>
                <c:pt idx="279">
                  <c:v>80</c:v>
                </c:pt>
                <c:pt idx="280">
                  <c:v>80</c:v>
                </c:pt>
                <c:pt idx="281">
                  <c:v>80</c:v>
                </c:pt>
                <c:pt idx="282">
                  <c:v>80</c:v>
                </c:pt>
                <c:pt idx="283">
                  <c:v>80</c:v>
                </c:pt>
                <c:pt idx="284">
                  <c:v>80</c:v>
                </c:pt>
                <c:pt idx="285">
                  <c:v>63</c:v>
                </c:pt>
                <c:pt idx="286">
                  <c:v>51</c:v>
                </c:pt>
                <c:pt idx="287">
                  <c:v>51</c:v>
                </c:pt>
                <c:pt idx="288">
                  <c:v>51</c:v>
                </c:pt>
                <c:pt idx="289">
                  <c:v>61</c:v>
                </c:pt>
                <c:pt idx="290">
                  <c:v>51</c:v>
                </c:pt>
                <c:pt idx="291">
                  <c:v>40</c:v>
                </c:pt>
                <c:pt idx="292">
                  <c:v>40</c:v>
                </c:pt>
                <c:pt idx="293">
                  <c:v>59</c:v>
                </c:pt>
                <c:pt idx="294">
                  <c:v>60</c:v>
                </c:pt>
                <c:pt idx="295">
                  <c:v>68</c:v>
                </c:pt>
                <c:pt idx="296">
                  <c:v>68</c:v>
                </c:pt>
                <c:pt idx="297">
                  <c:v>52</c:v>
                </c:pt>
                <c:pt idx="298">
                  <c:v>52</c:v>
                </c:pt>
                <c:pt idx="299">
                  <c:v>93</c:v>
                </c:pt>
                <c:pt idx="300">
                  <c:v>37</c:v>
                </c:pt>
                <c:pt idx="301">
                  <c:v>37</c:v>
                </c:pt>
                <c:pt idx="302">
                  <c:v>37</c:v>
                </c:pt>
                <c:pt idx="303">
                  <c:v>37</c:v>
                </c:pt>
                <c:pt idx="304">
                  <c:v>37</c:v>
                </c:pt>
                <c:pt idx="305">
                  <c:v>37</c:v>
                </c:pt>
                <c:pt idx="306">
                  <c:v>37</c:v>
                </c:pt>
                <c:pt idx="307">
                  <c:v>37</c:v>
                </c:pt>
                <c:pt idx="308">
                  <c:v>37</c:v>
                </c:pt>
                <c:pt idx="309">
                  <c:v>37</c:v>
                </c:pt>
                <c:pt idx="310">
                  <c:v>37</c:v>
                </c:pt>
                <c:pt idx="311">
                  <c:v>43</c:v>
                </c:pt>
                <c:pt idx="312">
                  <c:v>43</c:v>
                </c:pt>
                <c:pt idx="313">
                  <c:v>43</c:v>
                </c:pt>
                <c:pt idx="314">
                  <c:v>45</c:v>
                </c:pt>
                <c:pt idx="315">
                  <c:v>45</c:v>
                </c:pt>
                <c:pt idx="316">
                  <c:v>45</c:v>
                </c:pt>
                <c:pt idx="317">
                  <c:v>45</c:v>
                </c:pt>
                <c:pt idx="318">
                  <c:v>45</c:v>
                </c:pt>
                <c:pt idx="319">
                  <c:v>45</c:v>
                </c:pt>
                <c:pt idx="320">
                  <c:v>45</c:v>
                </c:pt>
                <c:pt idx="321">
                  <c:v>37</c:v>
                </c:pt>
                <c:pt idx="322">
                  <c:v>60</c:v>
                </c:pt>
                <c:pt idx="323">
                  <c:v>60</c:v>
                </c:pt>
                <c:pt idx="324">
                  <c:v>60</c:v>
                </c:pt>
                <c:pt idx="325">
                  <c:v>60</c:v>
                </c:pt>
                <c:pt idx="326">
                  <c:v>60</c:v>
                </c:pt>
                <c:pt idx="327">
                  <c:v>48</c:v>
                </c:pt>
                <c:pt idx="328">
                  <c:v>48</c:v>
                </c:pt>
                <c:pt idx="329">
                  <c:v>48</c:v>
                </c:pt>
                <c:pt idx="330">
                  <c:v>50</c:v>
                </c:pt>
                <c:pt idx="331">
                  <c:v>50</c:v>
                </c:pt>
                <c:pt idx="332">
                  <c:v>50</c:v>
                </c:pt>
                <c:pt idx="333">
                  <c:v>50</c:v>
                </c:pt>
                <c:pt idx="334">
                  <c:v>63</c:v>
                </c:pt>
                <c:pt idx="335">
                  <c:v>63</c:v>
                </c:pt>
                <c:pt idx="336">
                  <c:v>63</c:v>
                </c:pt>
                <c:pt idx="337">
                  <c:v>50</c:v>
                </c:pt>
                <c:pt idx="338">
                  <c:v>50</c:v>
                </c:pt>
                <c:pt idx="339">
                  <c:v>50</c:v>
                </c:pt>
                <c:pt idx="340">
                  <c:v>50</c:v>
                </c:pt>
                <c:pt idx="341">
                  <c:v>50</c:v>
                </c:pt>
                <c:pt idx="342">
                  <c:v>50</c:v>
                </c:pt>
                <c:pt idx="343">
                  <c:v>50</c:v>
                </c:pt>
                <c:pt idx="344">
                  <c:v>62</c:v>
                </c:pt>
                <c:pt idx="345">
                  <c:v>62</c:v>
                </c:pt>
                <c:pt idx="346">
                  <c:v>62</c:v>
                </c:pt>
                <c:pt idx="347">
                  <c:v>62</c:v>
                </c:pt>
                <c:pt idx="348">
                  <c:v>62</c:v>
                </c:pt>
                <c:pt idx="349">
                  <c:v>62</c:v>
                </c:pt>
                <c:pt idx="350">
                  <c:v>62</c:v>
                </c:pt>
                <c:pt idx="351">
                  <c:v>62</c:v>
                </c:pt>
                <c:pt idx="352">
                  <c:v>55</c:v>
                </c:pt>
                <c:pt idx="353">
                  <c:v>66</c:v>
                </c:pt>
                <c:pt idx="354">
                  <c:v>55</c:v>
                </c:pt>
                <c:pt idx="355">
                  <c:v>66</c:v>
                </c:pt>
                <c:pt idx="356">
                  <c:v>43</c:v>
                </c:pt>
                <c:pt idx="357">
                  <c:v>80</c:v>
                </c:pt>
                <c:pt idx="358">
                  <c:v>80</c:v>
                </c:pt>
                <c:pt idx="359">
                  <c:v>60</c:v>
                </c:pt>
                <c:pt idx="360">
                  <c:v>37</c:v>
                </c:pt>
                <c:pt idx="361">
                  <c:v>37</c:v>
                </c:pt>
                <c:pt idx="362">
                  <c:v>37</c:v>
                </c:pt>
                <c:pt idx="363">
                  <c:v>37</c:v>
                </c:pt>
                <c:pt idx="364">
                  <c:v>37</c:v>
                </c:pt>
                <c:pt idx="365">
                  <c:v>37</c:v>
                </c:pt>
                <c:pt idx="366">
                  <c:v>43</c:v>
                </c:pt>
                <c:pt idx="367">
                  <c:v>43</c:v>
                </c:pt>
                <c:pt idx="368">
                  <c:v>43</c:v>
                </c:pt>
                <c:pt idx="369">
                  <c:v>43</c:v>
                </c:pt>
                <c:pt idx="370">
                  <c:v>43</c:v>
                </c:pt>
                <c:pt idx="371">
                  <c:v>43</c:v>
                </c:pt>
                <c:pt idx="372">
                  <c:v>43</c:v>
                </c:pt>
                <c:pt idx="373">
                  <c:v>43</c:v>
                </c:pt>
                <c:pt idx="374">
                  <c:v>43</c:v>
                </c:pt>
                <c:pt idx="375">
                  <c:v>43</c:v>
                </c:pt>
                <c:pt idx="376">
                  <c:v>43</c:v>
                </c:pt>
                <c:pt idx="377">
                  <c:v>43</c:v>
                </c:pt>
                <c:pt idx="378">
                  <c:v>43</c:v>
                </c:pt>
                <c:pt idx="379">
                  <c:v>43</c:v>
                </c:pt>
                <c:pt idx="380">
                  <c:v>43</c:v>
                </c:pt>
                <c:pt idx="381">
                  <c:v>43</c:v>
                </c:pt>
                <c:pt idx="382">
                  <c:v>43</c:v>
                </c:pt>
                <c:pt idx="383">
                  <c:v>43</c:v>
                </c:pt>
                <c:pt idx="384">
                  <c:v>43</c:v>
                </c:pt>
                <c:pt idx="385">
                  <c:v>43</c:v>
                </c:pt>
                <c:pt idx="386">
                  <c:v>55</c:v>
                </c:pt>
                <c:pt idx="387">
                  <c:v>55</c:v>
                </c:pt>
                <c:pt idx="388">
                  <c:v>55</c:v>
                </c:pt>
                <c:pt idx="389">
                  <c:v>55</c:v>
                </c:pt>
                <c:pt idx="390">
                  <c:v>55</c:v>
                </c:pt>
                <c:pt idx="391">
                  <c:v>55</c:v>
                </c:pt>
                <c:pt idx="392">
                  <c:v>55</c:v>
                </c:pt>
                <c:pt idx="393">
                  <c:v>55</c:v>
                </c:pt>
                <c:pt idx="394">
                  <c:v>55</c:v>
                </c:pt>
                <c:pt idx="395">
                  <c:v>55</c:v>
                </c:pt>
                <c:pt idx="396">
                  <c:v>55</c:v>
                </c:pt>
                <c:pt idx="397">
                  <c:v>55</c:v>
                </c:pt>
                <c:pt idx="398">
                  <c:v>55</c:v>
                </c:pt>
                <c:pt idx="399">
                  <c:v>55</c:v>
                </c:pt>
                <c:pt idx="400">
                  <c:v>55</c:v>
                </c:pt>
                <c:pt idx="401">
                  <c:v>55</c:v>
                </c:pt>
                <c:pt idx="402">
                  <c:v>55</c:v>
                </c:pt>
                <c:pt idx="403">
                  <c:v>55</c:v>
                </c:pt>
                <c:pt idx="404">
                  <c:v>55</c:v>
                </c:pt>
                <c:pt idx="405">
                  <c:v>55</c:v>
                </c:pt>
                <c:pt idx="406">
                  <c:v>55</c:v>
                </c:pt>
                <c:pt idx="407">
                  <c:v>55</c:v>
                </c:pt>
                <c:pt idx="408">
                  <c:v>55</c:v>
                </c:pt>
                <c:pt idx="409">
                  <c:v>55</c:v>
                </c:pt>
                <c:pt idx="410">
                  <c:v>55</c:v>
                </c:pt>
                <c:pt idx="411">
                  <c:v>55</c:v>
                </c:pt>
                <c:pt idx="412">
                  <c:v>55</c:v>
                </c:pt>
                <c:pt idx="413">
                  <c:v>50</c:v>
                </c:pt>
                <c:pt idx="414">
                  <c:v>50</c:v>
                </c:pt>
                <c:pt idx="415">
                  <c:v>50</c:v>
                </c:pt>
                <c:pt idx="416">
                  <c:v>50</c:v>
                </c:pt>
                <c:pt idx="417">
                  <c:v>70</c:v>
                </c:pt>
                <c:pt idx="418">
                  <c:v>70</c:v>
                </c:pt>
                <c:pt idx="419">
                  <c:v>70</c:v>
                </c:pt>
                <c:pt idx="420">
                  <c:v>88</c:v>
                </c:pt>
                <c:pt idx="421">
                  <c:v>88</c:v>
                </c:pt>
                <c:pt idx="422">
                  <c:v>66</c:v>
                </c:pt>
                <c:pt idx="423">
                  <c:v>68</c:v>
                </c:pt>
                <c:pt idx="424">
                  <c:v>35</c:v>
                </c:pt>
                <c:pt idx="425">
                  <c:v>35</c:v>
                </c:pt>
                <c:pt idx="426">
                  <c:v>35</c:v>
                </c:pt>
                <c:pt idx="427">
                  <c:v>60</c:v>
                </c:pt>
                <c:pt idx="428">
                  <c:v>50</c:v>
                </c:pt>
                <c:pt idx="429">
                  <c:v>50</c:v>
                </c:pt>
                <c:pt idx="430">
                  <c:v>42</c:v>
                </c:pt>
                <c:pt idx="431">
                  <c:v>42</c:v>
                </c:pt>
              </c:numCache>
            </c:numRef>
          </c:xVal>
          <c:yVal>
            <c:numRef>
              <c:f>'Task 5_B (a)'!$O$34:$O$465</c:f>
              <c:numCache>
                <c:formatCode>General</c:formatCode>
                <c:ptCount val="432"/>
                <c:pt idx="0">
                  <c:v>767.25</c:v>
                </c:pt>
                <c:pt idx="1">
                  <c:v>884.24999999999989</c:v>
                </c:pt>
                <c:pt idx="2">
                  <c:v>767.25</c:v>
                </c:pt>
                <c:pt idx="3">
                  <c:v>884.24999999999989</c:v>
                </c:pt>
                <c:pt idx="4">
                  <c:v>767.25</c:v>
                </c:pt>
                <c:pt idx="5">
                  <c:v>884.24999999999989</c:v>
                </c:pt>
                <c:pt idx="6">
                  <c:v>922.90000000000009</c:v>
                </c:pt>
                <c:pt idx="7">
                  <c:v>804.54</c:v>
                </c:pt>
                <c:pt idx="8">
                  <c:v>726.74999999999989</c:v>
                </c:pt>
                <c:pt idx="9">
                  <c:v>841.5</c:v>
                </c:pt>
                <c:pt idx="10">
                  <c:v>726.74999999999989</c:v>
                </c:pt>
                <c:pt idx="11">
                  <c:v>841.5</c:v>
                </c:pt>
                <c:pt idx="12">
                  <c:v>726.74999999999989</c:v>
                </c:pt>
                <c:pt idx="13">
                  <c:v>841.5</c:v>
                </c:pt>
                <c:pt idx="14">
                  <c:v>726.74999999999989</c:v>
                </c:pt>
                <c:pt idx="15">
                  <c:v>726.74999999999989</c:v>
                </c:pt>
                <c:pt idx="16">
                  <c:v>726.74999999999989</c:v>
                </c:pt>
                <c:pt idx="17">
                  <c:v>841.5</c:v>
                </c:pt>
                <c:pt idx="18">
                  <c:v>666</c:v>
                </c:pt>
                <c:pt idx="19">
                  <c:v>666</c:v>
                </c:pt>
                <c:pt idx="20">
                  <c:v>666</c:v>
                </c:pt>
                <c:pt idx="21">
                  <c:v>666</c:v>
                </c:pt>
                <c:pt idx="22">
                  <c:v>666</c:v>
                </c:pt>
                <c:pt idx="23">
                  <c:v>666</c:v>
                </c:pt>
                <c:pt idx="24">
                  <c:v>742.5</c:v>
                </c:pt>
                <c:pt idx="25">
                  <c:v>742.5</c:v>
                </c:pt>
                <c:pt idx="26">
                  <c:v>855</c:v>
                </c:pt>
                <c:pt idx="27">
                  <c:v>855</c:v>
                </c:pt>
                <c:pt idx="28">
                  <c:v>810</c:v>
                </c:pt>
                <c:pt idx="29">
                  <c:v>855</c:v>
                </c:pt>
                <c:pt idx="30">
                  <c:v>653.04999999999995</c:v>
                </c:pt>
                <c:pt idx="31">
                  <c:v>876.9</c:v>
                </c:pt>
                <c:pt idx="32">
                  <c:v>876.9</c:v>
                </c:pt>
                <c:pt idx="33">
                  <c:v>876.9</c:v>
                </c:pt>
                <c:pt idx="34">
                  <c:v>653.04999999999995</c:v>
                </c:pt>
                <c:pt idx="35">
                  <c:v>653.04999999999995</c:v>
                </c:pt>
                <c:pt idx="36">
                  <c:v>653.04999999999995</c:v>
                </c:pt>
                <c:pt idx="37">
                  <c:v>876.9</c:v>
                </c:pt>
                <c:pt idx="38">
                  <c:v>876.9</c:v>
                </c:pt>
                <c:pt idx="39">
                  <c:v>720</c:v>
                </c:pt>
                <c:pt idx="40">
                  <c:v>720</c:v>
                </c:pt>
                <c:pt idx="41">
                  <c:v>756</c:v>
                </c:pt>
                <c:pt idx="42">
                  <c:v>756</c:v>
                </c:pt>
                <c:pt idx="43">
                  <c:v>771.74999999999989</c:v>
                </c:pt>
                <c:pt idx="44">
                  <c:v>771.74999999999989</c:v>
                </c:pt>
                <c:pt idx="45">
                  <c:v>771.74999999999989</c:v>
                </c:pt>
                <c:pt idx="46">
                  <c:v>756</c:v>
                </c:pt>
                <c:pt idx="47">
                  <c:v>733.5</c:v>
                </c:pt>
                <c:pt idx="48">
                  <c:v>884.24999999999989</c:v>
                </c:pt>
                <c:pt idx="49">
                  <c:v>884.7</c:v>
                </c:pt>
                <c:pt idx="50">
                  <c:v>884.24999999999989</c:v>
                </c:pt>
                <c:pt idx="51">
                  <c:v>884.7</c:v>
                </c:pt>
                <c:pt idx="52">
                  <c:v>666</c:v>
                </c:pt>
                <c:pt idx="53">
                  <c:v>666</c:v>
                </c:pt>
                <c:pt idx="54">
                  <c:v>666</c:v>
                </c:pt>
                <c:pt idx="55">
                  <c:v>666</c:v>
                </c:pt>
                <c:pt idx="56">
                  <c:v>666</c:v>
                </c:pt>
                <c:pt idx="57">
                  <c:v>1260</c:v>
                </c:pt>
                <c:pt idx="58">
                  <c:v>1260</c:v>
                </c:pt>
                <c:pt idx="59">
                  <c:v>1278</c:v>
                </c:pt>
                <c:pt idx="60">
                  <c:v>1278</c:v>
                </c:pt>
                <c:pt idx="61">
                  <c:v>999.9</c:v>
                </c:pt>
                <c:pt idx="62">
                  <c:v>1125.3</c:v>
                </c:pt>
                <c:pt idx="63">
                  <c:v>1125.3</c:v>
                </c:pt>
                <c:pt idx="64">
                  <c:v>1125.3</c:v>
                </c:pt>
                <c:pt idx="65">
                  <c:v>1125.3</c:v>
                </c:pt>
                <c:pt idx="66">
                  <c:v>1172.5</c:v>
                </c:pt>
                <c:pt idx="67">
                  <c:v>1172.5</c:v>
                </c:pt>
                <c:pt idx="68">
                  <c:v>1172.5</c:v>
                </c:pt>
                <c:pt idx="69">
                  <c:v>900</c:v>
                </c:pt>
                <c:pt idx="70">
                  <c:v>900</c:v>
                </c:pt>
                <c:pt idx="71">
                  <c:v>900</c:v>
                </c:pt>
                <c:pt idx="72">
                  <c:v>883.05</c:v>
                </c:pt>
                <c:pt idx="73">
                  <c:v>819</c:v>
                </c:pt>
                <c:pt idx="74">
                  <c:v>1131</c:v>
                </c:pt>
                <c:pt idx="75">
                  <c:v>1267.5</c:v>
                </c:pt>
                <c:pt idx="76">
                  <c:v>1267.5</c:v>
                </c:pt>
                <c:pt idx="77">
                  <c:v>1267.5</c:v>
                </c:pt>
                <c:pt idx="78">
                  <c:v>1404</c:v>
                </c:pt>
                <c:pt idx="79">
                  <c:v>828</c:v>
                </c:pt>
                <c:pt idx="80">
                  <c:v>1404</c:v>
                </c:pt>
                <c:pt idx="81">
                  <c:v>735</c:v>
                </c:pt>
                <c:pt idx="82">
                  <c:v>735</c:v>
                </c:pt>
                <c:pt idx="83">
                  <c:v>603.75</c:v>
                </c:pt>
                <c:pt idx="84">
                  <c:v>721.875</c:v>
                </c:pt>
                <c:pt idx="85">
                  <c:v>603.75</c:v>
                </c:pt>
                <c:pt idx="86">
                  <c:v>721.875</c:v>
                </c:pt>
                <c:pt idx="87">
                  <c:v>603.75</c:v>
                </c:pt>
                <c:pt idx="88">
                  <c:v>721.875</c:v>
                </c:pt>
                <c:pt idx="89">
                  <c:v>603.75</c:v>
                </c:pt>
                <c:pt idx="90">
                  <c:v>603.75</c:v>
                </c:pt>
                <c:pt idx="91">
                  <c:v>721.875</c:v>
                </c:pt>
                <c:pt idx="92">
                  <c:v>721.875</c:v>
                </c:pt>
                <c:pt idx="93">
                  <c:v>666</c:v>
                </c:pt>
                <c:pt idx="94">
                  <c:v>666</c:v>
                </c:pt>
                <c:pt idx="95">
                  <c:v>666</c:v>
                </c:pt>
                <c:pt idx="96">
                  <c:v>666</c:v>
                </c:pt>
                <c:pt idx="97">
                  <c:v>666</c:v>
                </c:pt>
                <c:pt idx="98">
                  <c:v>666</c:v>
                </c:pt>
                <c:pt idx="99">
                  <c:v>666</c:v>
                </c:pt>
                <c:pt idx="100">
                  <c:v>666</c:v>
                </c:pt>
                <c:pt idx="101">
                  <c:v>666</c:v>
                </c:pt>
                <c:pt idx="102">
                  <c:v>666</c:v>
                </c:pt>
                <c:pt idx="103">
                  <c:v>666</c:v>
                </c:pt>
                <c:pt idx="104">
                  <c:v>666</c:v>
                </c:pt>
                <c:pt idx="105">
                  <c:v>666</c:v>
                </c:pt>
                <c:pt idx="106">
                  <c:v>666</c:v>
                </c:pt>
                <c:pt idx="107">
                  <c:v>666</c:v>
                </c:pt>
                <c:pt idx="108">
                  <c:v>666</c:v>
                </c:pt>
                <c:pt idx="109">
                  <c:v>666</c:v>
                </c:pt>
                <c:pt idx="110">
                  <c:v>666</c:v>
                </c:pt>
                <c:pt idx="111">
                  <c:v>754.60000000000014</c:v>
                </c:pt>
                <c:pt idx="112">
                  <c:v>754.60000000000014</c:v>
                </c:pt>
                <c:pt idx="113">
                  <c:v>754.60000000000014</c:v>
                </c:pt>
                <c:pt idx="114">
                  <c:v>754.60000000000014</c:v>
                </c:pt>
                <c:pt idx="115">
                  <c:v>708.40000000000009</c:v>
                </c:pt>
                <c:pt idx="116">
                  <c:v>708.40000000000009</c:v>
                </c:pt>
                <c:pt idx="117">
                  <c:v>708.40000000000009</c:v>
                </c:pt>
                <c:pt idx="118">
                  <c:v>840.40000000000009</c:v>
                </c:pt>
                <c:pt idx="119">
                  <c:v>840.40000000000009</c:v>
                </c:pt>
                <c:pt idx="120">
                  <c:v>840.40000000000009</c:v>
                </c:pt>
                <c:pt idx="121">
                  <c:v>840.40000000000009</c:v>
                </c:pt>
                <c:pt idx="122">
                  <c:v>840.40000000000009</c:v>
                </c:pt>
                <c:pt idx="123">
                  <c:v>840.40000000000009</c:v>
                </c:pt>
                <c:pt idx="124">
                  <c:v>810</c:v>
                </c:pt>
                <c:pt idx="125">
                  <c:v>810</c:v>
                </c:pt>
                <c:pt idx="126">
                  <c:v>810</c:v>
                </c:pt>
                <c:pt idx="127">
                  <c:v>810</c:v>
                </c:pt>
                <c:pt idx="128">
                  <c:v>810</c:v>
                </c:pt>
                <c:pt idx="129">
                  <c:v>810</c:v>
                </c:pt>
                <c:pt idx="130">
                  <c:v>810</c:v>
                </c:pt>
                <c:pt idx="131">
                  <c:v>810</c:v>
                </c:pt>
                <c:pt idx="132">
                  <c:v>900</c:v>
                </c:pt>
                <c:pt idx="133">
                  <c:v>810</c:v>
                </c:pt>
                <c:pt idx="134">
                  <c:v>792</c:v>
                </c:pt>
                <c:pt idx="135">
                  <c:v>792</c:v>
                </c:pt>
                <c:pt idx="136">
                  <c:v>792</c:v>
                </c:pt>
                <c:pt idx="137">
                  <c:v>792</c:v>
                </c:pt>
                <c:pt idx="138">
                  <c:v>792</c:v>
                </c:pt>
                <c:pt idx="139">
                  <c:v>792</c:v>
                </c:pt>
                <c:pt idx="140">
                  <c:v>792</c:v>
                </c:pt>
                <c:pt idx="141">
                  <c:v>792</c:v>
                </c:pt>
                <c:pt idx="142">
                  <c:v>792</c:v>
                </c:pt>
                <c:pt idx="143">
                  <c:v>792</c:v>
                </c:pt>
                <c:pt idx="144">
                  <c:v>792</c:v>
                </c:pt>
                <c:pt idx="145">
                  <c:v>792</c:v>
                </c:pt>
                <c:pt idx="146">
                  <c:v>792</c:v>
                </c:pt>
                <c:pt idx="147">
                  <c:v>792</c:v>
                </c:pt>
                <c:pt idx="148">
                  <c:v>792</c:v>
                </c:pt>
                <c:pt idx="149">
                  <c:v>792</c:v>
                </c:pt>
                <c:pt idx="150">
                  <c:v>936</c:v>
                </c:pt>
                <c:pt idx="151">
                  <c:v>936</c:v>
                </c:pt>
                <c:pt idx="152">
                  <c:v>936</c:v>
                </c:pt>
                <c:pt idx="153">
                  <c:v>936</c:v>
                </c:pt>
                <c:pt idx="154">
                  <c:v>936</c:v>
                </c:pt>
                <c:pt idx="155">
                  <c:v>936</c:v>
                </c:pt>
                <c:pt idx="156">
                  <c:v>936</c:v>
                </c:pt>
                <c:pt idx="157">
                  <c:v>936</c:v>
                </c:pt>
                <c:pt idx="158">
                  <c:v>680</c:v>
                </c:pt>
                <c:pt idx="159">
                  <c:v>680</c:v>
                </c:pt>
                <c:pt idx="160">
                  <c:v>680</c:v>
                </c:pt>
                <c:pt idx="161">
                  <c:v>803.8</c:v>
                </c:pt>
                <c:pt idx="162">
                  <c:v>936</c:v>
                </c:pt>
                <c:pt idx="163">
                  <c:v>936</c:v>
                </c:pt>
                <c:pt idx="164">
                  <c:v>936</c:v>
                </c:pt>
                <c:pt idx="165">
                  <c:v>936</c:v>
                </c:pt>
                <c:pt idx="166">
                  <c:v>936</c:v>
                </c:pt>
                <c:pt idx="167">
                  <c:v>936</c:v>
                </c:pt>
                <c:pt idx="168">
                  <c:v>936</c:v>
                </c:pt>
                <c:pt idx="169">
                  <c:v>936</c:v>
                </c:pt>
                <c:pt idx="170">
                  <c:v>936</c:v>
                </c:pt>
                <c:pt idx="171">
                  <c:v>936</c:v>
                </c:pt>
                <c:pt idx="172">
                  <c:v>725</c:v>
                </c:pt>
                <c:pt idx="173">
                  <c:v>725</c:v>
                </c:pt>
                <c:pt idx="174">
                  <c:v>875</c:v>
                </c:pt>
                <c:pt idx="175">
                  <c:v>875</c:v>
                </c:pt>
                <c:pt idx="176">
                  <c:v>875</c:v>
                </c:pt>
                <c:pt idx="177">
                  <c:v>875</c:v>
                </c:pt>
                <c:pt idx="178">
                  <c:v>875</c:v>
                </c:pt>
                <c:pt idx="179">
                  <c:v>810</c:v>
                </c:pt>
                <c:pt idx="180">
                  <c:v>875.25</c:v>
                </c:pt>
                <c:pt idx="181">
                  <c:v>875.25</c:v>
                </c:pt>
                <c:pt idx="182">
                  <c:v>810</c:v>
                </c:pt>
                <c:pt idx="183">
                  <c:v>742.5</c:v>
                </c:pt>
                <c:pt idx="184">
                  <c:v>810</c:v>
                </c:pt>
                <c:pt idx="185">
                  <c:v>810</c:v>
                </c:pt>
                <c:pt idx="186">
                  <c:v>810</c:v>
                </c:pt>
                <c:pt idx="187">
                  <c:v>810</c:v>
                </c:pt>
                <c:pt idx="188">
                  <c:v>810</c:v>
                </c:pt>
                <c:pt idx="189">
                  <c:v>742.5</c:v>
                </c:pt>
                <c:pt idx="190">
                  <c:v>810</c:v>
                </c:pt>
                <c:pt idx="191">
                  <c:v>810</c:v>
                </c:pt>
                <c:pt idx="192">
                  <c:v>756</c:v>
                </c:pt>
                <c:pt idx="193">
                  <c:v>756</c:v>
                </c:pt>
                <c:pt idx="194">
                  <c:v>756</c:v>
                </c:pt>
                <c:pt idx="195">
                  <c:v>756</c:v>
                </c:pt>
                <c:pt idx="196">
                  <c:v>756</c:v>
                </c:pt>
                <c:pt idx="197">
                  <c:v>756</c:v>
                </c:pt>
                <c:pt idx="198">
                  <c:v>756</c:v>
                </c:pt>
                <c:pt idx="199">
                  <c:v>756</c:v>
                </c:pt>
                <c:pt idx="200">
                  <c:v>1001</c:v>
                </c:pt>
                <c:pt idx="201">
                  <c:v>1001</c:v>
                </c:pt>
                <c:pt idx="202">
                  <c:v>1001</c:v>
                </c:pt>
                <c:pt idx="203">
                  <c:v>1001</c:v>
                </c:pt>
                <c:pt idx="204">
                  <c:v>990</c:v>
                </c:pt>
                <c:pt idx="205">
                  <c:v>990</c:v>
                </c:pt>
                <c:pt idx="206">
                  <c:v>990</c:v>
                </c:pt>
                <c:pt idx="207">
                  <c:v>990</c:v>
                </c:pt>
                <c:pt idx="208">
                  <c:v>990</c:v>
                </c:pt>
                <c:pt idx="209">
                  <c:v>990</c:v>
                </c:pt>
                <c:pt idx="210">
                  <c:v>990</c:v>
                </c:pt>
                <c:pt idx="211">
                  <c:v>990</c:v>
                </c:pt>
                <c:pt idx="212">
                  <c:v>855</c:v>
                </c:pt>
                <c:pt idx="213">
                  <c:v>810</c:v>
                </c:pt>
                <c:pt idx="214">
                  <c:v>810</c:v>
                </c:pt>
                <c:pt idx="215">
                  <c:v>810</c:v>
                </c:pt>
                <c:pt idx="216">
                  <c:v>810</c:v>
                </c:pt>
                <c:pt idx="217">
                  <c:v>810</c:v>
                </c:pt>
                <c:pt idx="218">
                  <c:v>810</c:v>
                </c:pt>
                <c:pt idx="219">
                  <c:v>810</c:v>
                </c:pt>
                <c:pt idx="220">
                  <c:v>810</c:v>
                </c:pt>
                <c:pt idx="221">
                  <c:v>810</c:v>
                </c:pt>
                <c:pt idx="222">
                  <c:v>915</c:v>
                </c:pt>
                <c:pt idx="223">
                  <c:v>1017.5</c:v>
                </c:pt>
                <c:pt idx="224">
                  <c:v>852.5</c:v>
                </c:pt>
                <c:pt idx="225">
                  <c:v>1017.5</c:v>
                </c:pt>
                <c:pt idx="226">
                  <c:v>852.5</c:v>
                </c:pt>
                <c:pt idx="227">
                  <c:v>1260</c:v>
                </c:pt>
                <c:pt idx="228">
                  <c:v>1225</c:v>
                </c:pt>
                <c:pt idx="229">
                  <c:v>1225</c:v>
                </c:pt>
                <c:pt idx="230">
                  <c:v>1225</c:v>
                </c:pt>
                <c:pt idx="231">
                  <c:v>1225</c:v>
                </c:pt>
                <c:pt idx="232">
                  <c:v>1225</c:v>
                </c:pt>
                <c:pt idx="233">
                  <c:v>1225</c:v>
                </c:pt>
                <c:pt idx="234">
                  <c:v>1225</c:v>
                </c:pt>
                <c:pt idx="235">
                  <c:v>1260</c:v>
                </c:pt>
                <c:pt idx="236">
                  <c:v>1225</c:v>
                </c:pt>
                <c:pt idx="237">
                  <c:v>1225</c:v>
                </c:pt>
                <c:pt idx="238">
                  <c:v>1225</c:v>
                </c:pt>
                <c:pt idx="239">
                  <c:v>1225</c:v>
                </c:pt>
                <c:pt idx="240">
                  <c:v>1225</c:v>
                </c:pt>
                <c:pt idx="241">
                  <c:v>1225</c:v>
                </c:pt>
                <c:pt idx="242">
                  <c:v>1225</c:v>
                </c:pt>
                <c:pt idx="243">
                  <c:v>1225</c:v>
                </c:pt>
                <c:pt idx="244">
                  <c:v>1225</c:v>
                </c:pt>
                <c:pt idx="245">
                  <c:v>990</c:v>
                </c:pt>
                <c:pt idx="246">
                  <c:v>990</c:v>
                </c:pt>
                <c:pt idx="247">
                  <c:v>990</c:v>
                </c:pt>
                <c:pt idx="248">
                  <c:v>825</c:v>
                </c:pt>
                <c:pt idx="249">
                  <c:v>990</c:v>
                </c:pt>
                <c:pt idx="250">
                  <c:v>990</c:v>
                </c:pt>
                <c:pt idx="251">
                  <c:v>825</c:v>
                </c:pt>
                <c:pt idx="252">
                  <c:v>852.5</c:v>
                </c:pt>
                <c:pt idx="253">
                  <c:v>852.5</c:v>
                </c:pt>
                <c:pt idx="254">
                  <c:v>852.5</c:v>
                </c:pt>
                <c:pt idx="255">
                  <c:v>830.5</c:v>
                </c:pt>
                <c:pt idx="256">
                  <c:v>830.5</c:v>
                </c:pt>
                <c:pt idx="257">
                  <c:v>830.5</c:v>
                </c:pt>
                <c:pt idx="258">
                  <c:v>830.5</c:v>
                </c:pt>
                <c:pt idx="259">
                  <c:v>852.5</c:v>
                </c:pt>
                <c:pt idx="260">
                  <c:v>830.5</c:v>
                </c:pt>
                <c:pt idx="261">
                  <c:v>830.5</c:v>
                </c:pt>
                <c:pt idx="262">
                  <c:v>783.75</c:v>
                </c:pt>
                <c:pt idx="263">
                  <c:v>783.75</c:v>
                </c:pt>
                <c:pt idx="264">
                  <c:v>783.75</c:v>
                </c:pt>
                <c:pt idx="265">
                  <c:v>799.80000000000007</c:v>
                </c:pt>
                <c:pt idx="266">
                  <c:v>804.1</c:v>
                </c:pt>
                <c:pt idx="267">
                  <c:v>783.75</c:v>
                </c:pt>
                <c:pt idx="268">
                  <c:v>976.80000000000007</c:v>
                </c:pt>
                <c:pt idx="269">
                  <c:v>960.30000000000007</c:v>
                </c:pt>
                <c:pt idx="270">
                  <c:v>999.9</c:v>
                </c:pt>
                <c:pt idx="271">
                  <c:v>1125.3</c:v>
                </c:pt>
                <c:pt idx="272">
                  <c:v>1125.3</c:v>
                </c:pt>
                <c:pt idx="273">
                  <c:v>960.30000000000007</c:v>
                </c:pt>
                <c:pt idx="274">
                  <c:v>1125.3</c:v>
                </c:pt>
                <c:pt idx="275">
                  <c:v>1262</c:v>
                </c:pt>
                <c:pt idx="276">
                  <c:v>1262</c:v>
                </c:pt>
                <c:pt idx="277">
                  <c:v>1262</c:v>
                </c:pt>
                <c:pt idx="278">
                  <c:v>1262</c:v>
                </c:pt>
                <c:pt idx="279">
                  <c:v>1072</c:v>
                </c:pt>
                <c:pt idx="280">
                  <c:v>1072</c:v>
                </c:pt>
                <c:pt idx="281">
                  <c:v>1262</c:v>
                </c:pt>
                <c:pt idx="282">
                  <c:v>1068</c:v>
                </c:pt>
                <c:pt idx="283">
                  <c:v>1132</c:v>
                </c:pt>
                <c:pt idx="284">
                  <c:v>1132</c:v>
                </c:pt>
                <c:pt idx="285">
                  <c:v>1134</c:v>
                </c:pt>
                <c:pt idx="286">
                  <c:v>943.5</c:v>
                </c:pt>
                <c:pt idx="287">
                  <c:v>943.5</c:v>
                </c:pt>
                <c:pt idx="288">
                  <c:v>943.5</c:v>
                </c:pt>
                <c:pt idx="289">
                  <c:v>1098</c:v>
                </c:pt>
                <c:pt idx="290">
                  <c:v>885.10500000000002</c:v>
                </c:pt>
                <c:pt idx="291">
                  <c:v>720</c:v>
                </c:pt>
                <c:pt idx="292">
                  <c:v>720</c:v>
                </c:pt>
                <c:pt idx="293">
                  <c:v>1062</c:v>
                </c:pt>
                <c:pt idx="294">
                  <c:v>1080</c:v>
                </c:pt>
                <c:pt idx="295">
                  <c:v>1224</c:v>
                </c:pt>
                <c:pt idx="296">
                  <c:v>1224</c:v>
                </c:pt>
                <c:pt idx="297">
                  <c:v>936</c:v>
                </c:pt>
                <c:pt idx="298">
                  <c:v>936</c:v>
                </c:pt>
                <c:pt idx="299">
                  <c:v>1129.95</c:v>
                </c:pt>
                <c:pt idx="300">
                  <c:v>858.21500000000003</c:v>
                </c:pt>
                <c:pt idx="301">
                  <c:v>858.21500000000003</c:v>
                </c:pt>
                <c:pt idx="302">
                  <c:v>858.21500000000003</c:v>
                </c:pt>
                <c:pt idx="303">
                  <c:v>747.4</c:v>
                </c:pt>
                <c:pt idx="304">
                  <c:v>747.4</c:v>
                </c:pt>
                <c:pt idx="305">
                  <c:v>747.4</c:v>
                </c:pt>
                <c:pt idx="306">
                  <c:v>747.4</c:v>
                </c:pt>
                <c:pt idx="307">
                  <c:v>747.4</c:v>
                </c:pt>
                <c:pt idx="308">
                  <c:v>747.4</c:v>
                </c:pt>
                <c:pt idx="309">
                  <c:v>747.4</c:v>
                </c:pt>
                <c:pt idx="310">
                  <c:v>747.4</c:v>
                </c:pt>
                <c:pt idx="311">
                  <c:v>814.85</c:v>
                </c:pt>
                <c:pt idx="312">
                  <c:v>814.85</c:v>
                </c:pt>
                <c:pt idx="313">
                  <c:v>814.85</c:v>
                </c:pt>
                <c:pt idx="314">
                  <c:v>810</c:v>
                </c:pt>
                <c:pt idx="315">
                  <c:v>810</c:v>
                </c:pt>
                <c:pt idx="316">
                  <c:v>810</c:v>
                </c:pt>
                <c:pt idx="317">
                  <c:v>810</c:v>
                </c:pt>
                <c:pt idx="318">
                  <c:v>810</c:v>
                </c:pt>
                <c:pt idx="319">
                  <c:v>810</c:v>
                </c:pt>
                <c:pt idx="320">
                  <c:v>810</c:v>
                </c:pt>
                <c:pt idx="321">
                  <c:v>747.4</c:v>
                </c:pt>
                <c:pt idx="322">
                  <c:v>1124.6999999999998</c:v>
                </c:pt>
                <c:pt idx="323">
                  <c:v>1124.6999999999998</c:v>
                </c:pt>
                <c:pt idx="324">
                  <c:v>1124.6999999999998</c:v>
                </c:pt>
                <c:pt idx="325">
                  <c:v>1124.6999999999998</c:v>
                </c:pt>
                <c:pt idx="326">
                  <c:v>1124.6999999999998</c:v>
                </c:pt>
                <c:pt idx="327">
                  <c:v>1023.5999999999999</c:v>
                </c:pt>
                <c:pt idx="328">
                  <c:v>1023.5999999999999</c:v>
                </c:pt>
                <c:pt idx="329">
                  <c:v>1023.5999999999999</c:v>
                </c:pt>
                <c:pt idx="330">
                  <c:v>900</c:v>
                </c:pt>
                <c:pt idx="331">
                  <c:v>900</c:v>
                </c:pt>
                <c:pt idx="332">
                  <c:v>900</c:v>
                </c:pt>
                <c:pt idx="333">
                  <c:v>900</c:v>
                </c:pt>
                <c:pt idx="334">
                  <c:v>938.7</c:v>
                </c:pt>
                <c:pt idx="335">
                  <c:v>938.7</c:v>
                </c:pt>
                <c:pt idx="336">
                  <c:v>1037.2950000000001</c:v>
                </c:pt>
                <c:pt idx="337">
                  <c:v>900</c:v>
                </c:pt>
                <c:pt idx="338">
                  <c:v>900</c:v>
                </c:pt>
                <c:pt idx="339">
                  <c:v>900</c:v>
                </c:pt>
                <c:pt idx="340">
                  <c:v>802.5</c:v>
                </c:pt>
                <c:pt idx="341">
                  <c:v>802.5</c:v>
                </c:pt>
                <c:pt idx="342">
                  <c:v>802.5</c:v>
                </c:pt>
                <c:pt idx="343">
                  <c:v>802.5</c:v>
                </c:pt>
                <c:pt idx="344">
                  <c:v>1096.7799999999997</c:v>
                </c:pt>
                <c:pt idx="345">
                  <c:v>1001.3</c:v>
                </c:pt>
                <c:pt idx="346">
                  <c:v>1096.7799999999997</c:v>
                </c:pt>
                <c:pt idx="347">
                  <c:v>1001.3</c:v>
                </c:pt>
                <c:pt idx="348">
                  <c:v>1096.7799999999997</c:v>
                </c:pt>
                <c:pt idx="349">
                  <c:v>1001.3</c:v>
                </c:pt>
                <c:pt idx="350">
                  <c:v>1001.3</c:v>
                </c:pt>
                <c:pt idx="351">
                  <c:v>1096.7799999999997</c:v>
                </c:pt>
                <c:pt idx="352">
                  <c:v>990</c:v>
                </c:pt>
                <c:pt idx="353">
                  <c:v>1188</c:v>
                </c:pt>
                <c:pt idx="354">
                  <c:v>990</c:v>
                </c:pt>
                <c:pt idx="355">
                  <c:v>1188</c:v>
                </c:pt>
                <c:pt idx="356">
                  <c:v>733.15</c:v>
                </c:pt>
                <c:pt idx="357">
                  <c:v>1440</c:v>
                </c:pt>
                <c:pt idx="358">
                  <c:v>1440</c:v>
                </c:pt>
                <c:pt idx="359">
                  <c:v>789.6</c:v>
                </c:pt>
                <c:pt idx="360">
                  <c:v>666</c:v>
                </c:pt>
                <c:pt idx="361">
                  <c:v>666</c:v>
                </c:pt>
                <c:pt idx="362">
                  <c:v>666</c:v>
                </c:pt>
                <c:pt idx="363">
                  <c:v>666</c:v>
                </c:pt>
                <c:pt idx="364">
                  <c:v>666</c:v>
                </c:pt>
                <c:pt idx="365">
                  <c:v>666</c:v>
                </c:pt>
                <c:pt idx="366">
                  <c:v>746.05000000000007</c:v>
                </c:pt>
                <c:pt idx="367">
                  <c:v>746.05000000000007</c:v>
                </c:pt>
                <c:pt idx="368">
                  <c:v>746.05000000000007</c:v>
                </c:pt>
                <c:pt idx="369">
                  <c:v>817</c:v>
                </c:pt>
                <c:pt idx="370">
                  <c:v>817</c:v>
                </c:pt>
                <c:pt idx="371">
                  <c:v>817</c:v>
                </c:pt>
                <c:pt idx="372">
                  <c:v>1012.4350000000001</c:v>
                </c:pt>
                <c:pt idx="373">
                  <c:v>1012.4350000000001</c:v>
                </c:pt>
                <c:pt idx="374">
                  <c:v>1012.4350000000001</c:v>
                </c:pt>
                <c:pt idx="375">
                  <c:v>1012.4350000000001</c:v>
                </c:pt>
                <c:pt idx="376">
                  <c:v>774</c:v>
                </c:pt>
                <c:pt idx="377">
                  <c:v>774</c:v>
                </c:pt>
                <c:pt idx="378">
                  <c:v>872.04000000000008</c:v>
                </c:pt>
                <c:pt idx="379">
                  <c:v>774</c:v>
                </c:pt>
                <c:pt idx="380">
                  <c:v>774</c:v>
                </c:pt>
                <c:pt idx="381">
                  <c:v>774</c:v>
                </c:pt>
                <c:pt idx="382">
                  <c:v>774</c:v>
                </c:pt>
                <c:pt idx="383">
                  <c:v>985.13</c:v>
                </c:pt>
                <c:pt idx="384">
                  <c:v>974.38</c:v>
                </c:pt>
                <c:pt idx="385">
                  <c:v>974.38</c:v>
                </c:pt>
                <c:pt idx="386">
                  <c:v>852.5</c:v>
                </c:pt>
                <c:pt idx="387">
                  <c:v>921.25</c:v>
                </c:pt>
                <c:pt idx="388">
                  <c:v>921.25</c:v>
                </c:pt>
                <c:pt idx="389">
                  <c:v>852.5</c:v>
                </c:pt>
                <c:pt idx="390">
                  <c:v>1017.5</c:v>
                </c:pt>
                <c:pt idx="391">
                  <c:v>1017.5</c:v>
                </c:pt>
                <c:pt idx="392">
                  <c:v>852.5</c:v>
                </c:pt>
                <c:pt idx="393">
                  <c:v>852.5</c:v>
                </c:pt>
                <c:pt idx="394">
                  <c:v>852.5</c:v>
                </c:pt>
                <c:pt idx="395">
                  <c:v>852.5</c:v>
                </c:pt>
                <c:pt idx="396">
                  <c:v>1017.5</c:v>
                </c:pt>
                <c:pt idx="397">
                  <c:v>1017.5</c:v>
                </c:pt>
                <c:pt idx="398">
                  <c:v>942.97500000000002</c:v>
                </c:pt>
                <c:pt idx="399">
                  <c:v>942.97500000000002</c:v>
                </c:pt>
                <c:pt idx="400">
                  <c:v>942.97500000000002</c:v>
                </c:pt>
                <c:pt idx="401">
                  <c:v>942.97500000000002</c:v>
                </c:pt>
                <c:pt idx="402">
                  <c:v>990.27500000000009</c:v>
                </c:pt>
                <c:pt idx="403">
                  <c:v>990.27500000000009</c:v>
                </c:pt>
                <c:pt idx="404">
                  <c:v>990.27500000000009</c:v>
                </c:pt>
                <c:pt idx="405">
                  <c:v>990.27500000000009</c:v>
                </c:pt>
                <c:pt idx="406">
                  <c:v>990.27500000000009</c:v>
                </c:pt>
                <c:pt idx="407">
                  <c:v>942.97500000000002</c:v>
                </c:pt>
                <c:pt idx="408">
                  <c:v>990.27500000000009</c:v>
                </c:pt>
                <c:pt idx="409">
                  <c:v>1110.4499999999998</c:v>
                </c:pt>
                <c:pt idx="410">
                  <c:v>942.97500000000002</c:v>
                </c:pt>
                <c:pt idx="411">
                  <c:v>942.97500000000002</c:v>
                </c:pt>
                <c:pt idx="412">
                  <c:v>990</c:v>
                </c:pt>
                <c:pt idx="413">
                  <c:v>900</c:v>
                </c:pt>
                <c:pt idx="414">
                  <c:v>900</c:v>
                </c:pt>
                <c:pt idx="415">
                  <c:v>900</c:v>
                </c:pt>
                <c:pt idx="416">
                  <c:v>900</c:v>
                </c:pt>
                <c:pt idx="417">
                  <c:v>959</c:v>
                </c:pt>
                <c:pt idx="418">
                  <c:v>1123.5</c:v>
                </c:pt>
                <c:pt idx="419">
                  <c:v>1190.3499999999999</c:v>
                </c:pt>
                <c:pt idx="420">
                  <c:v>1584</c:v>
                </c:pt>
                <c:pt idx="421">
                  <c:v>1584</c:v>
                </c:pt>
                <c:pt idx="422">
                  <c:v>1188</c:v>
                </c:pt>
                <c:pt idx="423">
                  <c:v>1224</c:v>
                </c:pt>
                <c:pt idx="424">
                  <c:v>630</c:v>
                </c:pt>
                <c:pt idx="425">
                  <c:v>630</c:v>
                </c:pt>
                <c:pt idx="426">
                  <c:v>630</c:v>
                </c:pt>
                <c:pt idx="427">
                  <c:v>954</c:v>
                </c:pt>
                <c:pt idx="428">
                  <c:v>900</c:v>
                </c:pt>
                <c:pt idx="429">
                  <c:v>900</c:v>
                </c:pt>
                <c:pt idx="430">
                  <c:v>756</c:v>
                </c:pt>
                <c:pt idx="431">
                  <c:v>756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FD16-4415-9976-239EEF251B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3642815"/>
        <c:axId val="1383636575"/>
      </c:scatterChart>
      <c:valAx>
        <c:axId val="1383642815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/>
                  <a:t>FUEL TANK CAPACITY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3636575"/>
        <c:crosses val="autoZero"/>
        <c:crossBetween val="midCat"/>
      </c:valAx>
      <c:valAx>
        <c:axId val="1383636575"/>
        <c:scaling>
          <c:orientation val="minMax"/>
          <c:min val="5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1"/>
                  <a:t>DISTANCE TRAVELLED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3642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SCATTER PLOT - FUEL TANK CAPACITY AND DISTANCE TRAVELLED </a:t>
            </a:r>
          </a:p>
          <a:p>
            <a:pPr>
              <a:defRPr/>
            </a:pPr>
            <a:r>
              <a:rPr lang="en-IN"/>
              <a:t>(AVG SPEED - YES)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'Task 5_B (a)'!$O$1</c:f>
              <c:strCache>
                <c:ptCount val="1"/>
                <c:pt idx="0">
                  <c:v>Distance Travelled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 cap="rnd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trendline>
            <c:spPr>
              <a:ln w="19050" cap="rnd">
                <a:solidFill>
                  <a:schemeClr val="accent1"/>
                </a:solidFill>
                <a:prstDash val="sysDash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bg1"/>
                </a:solidFill>
                <a:prstDash val="sysDash"/>
                <a:tailEnd type="arrow" w="lg" len="lg"/>
              </a:ln>
              <a:effectLst/>
            </c:spPr>
            <c:trendlineType val="linear"/>
            <c:dispRSqr val="0"/>
            <c:dispEq val="0"/>
          </c:trendline>
          <c:xVal>
            <c:numRef>
              <c:f>'Task 5_B (a)'!$M$2:$M$32</c:f>
              <c:numCache>
                <c:formatCode>General</c:formatCode>
                <c:ptCount val="31"/>
                <c:pt idx="0">
                  <c:v>35</c:v>
                </c:pt>
                <c:pt idx="1">
                  <c:v>35</c:v>
                </c:pt>
                <c:pt idx="2">
                  <c:v>35</c:v>
                </c:pt>
                <c:pt idx="3">
                  <c:v>35</c:v>
                </c:pt>
                <c:pt idx="4">
                  <c:v>35</c:v>
                </c:pt>
                <c:pt idx="5">
                  <c:v>35</c:v>
                </c:pt>
                <c:pt idx="6">
                  <c:v>35</c:v>
                </c:pt>
                <c:pt idx="7">
                  <c:v>32</c:v>
                </c:pt>
                <c:pt idx="8">
                  <c:v>32</c:v>
                </c:pt>
                <c:pt idx="9">
                  <c:v>32</c:v>
                </c:pt>
                <c:pt idx="10">
                  <c:v>32</c:v>
                </c:pt>
                <c:pt idx="11">
                  <c:v>42</c:v>
                </c:pt>
                <c:pt idx="12">
                  <c:v>42</c:v>
                </c:pt>
                <c:pt idx="13">
                  <c:v>42</c:v>
                </c:pt>
                <c:pt idx="14">
                  <c:v>42</c:v>
                </c:pt>
                <c:pt idx="15">
                  <c:v>42</c:v>
                </c:pt>
                <c:pt idx="16">
                  <c:v>42</c:v>
                </c:pt>
                <c:pt idx="17">
                  <c:v>42</c:v>
                </c:pt>
                <c:pt idx="18">
                  <c:v>42</c:v>
                </c:pt>
                <c:pt idx="19">
                  <c:v>50</c:v>
                </c:pt>
                <c:pt idx="20">
                  <c:v>50</c:v>
                </c:pt>
                <c:pt idx="21">
                  <c:v>50</c:v>
                </c:pt>
                <c:pt idx="22">
                  <c:v>50</c:v>
                </c:pt>
                <c:pt idx="23">
                  <c:v>50</c:v>
                </c:pt>
                <c:pt idx="24">
                  <c:v>50</c:v>
                </c:pt>
                <c:pt idx="25">
                  <c:v>50</c:v>
                </c:pt>
                <c:pt idx="26">
                  <c:v>50</c:v>
                </c:pt>
                <c:pt idx="27">
                  <c:v>50</c:v>
                </c:pt>
                <c:pt idx="28">
                  <c:v>50</c:v>
                </c:pt>
                <c:pt idx="29">
                  <c:v>50</c:v>
                </c:pt>
                <c:pt idx="30">
                  <c:v>50</c:v>
                </c:pt>
              </c:numCache>
            </c:numRef>
          </c:xVal>
          <c:yVal>
            <c:numRef>
              <c:f>'Task 5_B (a)'!$O$2:$O$32</c:f>
              <c:numCache>
                <c:formatCode>General</c:formatCode>
                <c:ptCount val="31"/>
                <c:pt idx="0">
                  <c:v>819.7</c:v>
                </c:pt>
                <c:pt idx="1">
                  <c:v>819.7</c:v>
                </c:pt>
                <c:pt idx="2">
                  <c:v>819.7</c:v>
                </c:pt>
                <c:pt idx="3">
                  <c:v>819.7</c:v>
                </c:pt>
                <c:pt idx="4">
                  <c:v>837.2</c:v>
                </c:pt>
                <c:pt idx="5">
                  <c:v>837.2</c:v>
                </c:pt>
                <c:pt idx="6">
                  <c:v>837.2</c:v>
                </c:pt>
                <c:pt idx="7">
                  <c:v>638.24</c:v>
                </c:pt>
                <c:pt idx="8">
                  <c:v>638.24</c:v>
                </c:pt>
                <c:pt idx="9">
                  <c:v>638.24</c:v>
                </c:pt>
                <c:pt idx="10">
                  <c:v>638.24</c:v>
                </c:pt>
                <c:pt idx="11">
                  <c:v>756</c:v>
                </c:pt>
                <c:pt idx="12">
                  <c:v>756</c:v>
                </c:pt>
                <c:pt idx="13">
                  <c:v>756</c:v>
                </c:pt>
                <c:pt idx="14">
                  <c:v>756</c:v>
                </c:pt>
                <c:pt idx="15">
                  <c:v>756</c:v>
                </c:pt>
                <c:pt idx="16">
                  <c:v>756</c:v>
                </c:pt>
                <c:pt idx="17">
                  <c:v>756</c:v>
                </c:pt>
                <c:pt idx="18">
                  <c:v>756</c:v>
                </c:pt>
                <c:pt idx="19">
                  <c:v>900</c:v>
                </c:pt>
                <c:pt idx="20">
                  <c:v>900</c:v>
                </c:pt>
                <c:pt idx="21">
                  <c:v>900</c:v>
                </c:pt>
                <c:pt idx="22">
                  <c:v>900</c:v>
                </c:pt>
                <c:pt idx="23">
                  <c:v>900</c:v>
                </c:pt>
                <c:pt idx="24">
                  <c:v>900</c:v>
                </c:pt>
                <c:pt idx="25">
                  <c:v>900</c:v>
                </c:pt>
                <c:pt idx="26">
                  <c:v>900</c:v>
                </c:pt>
                <c:pt idx="27">
                  <c:v>900</c:v>
                </c:pt>
                <c:pt idx="28">
                  <c:v>900</c:v>
                </c:pt>
                <c:pt idx="29">
                  <c:v>900</c:v>
                </c:pt>
                <c:pt idx="30">
                  <c:v>900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D35B-4DEE-B986-2567B1CEA4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83642815"/>
        <c:axId val="1383636575"/>
      </c:scatterChart>
      <c:valAx>
        <c:axId val="1383642815"/>
        <c:scaling>
          <c:orientation val="minMax"/>
          <c:min val="30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900" b="1" i="0" u="none" strike="noStrike" kern="1200" cap="all" baseline="0">
                    <a:solidFill>
                      <a:sysClr val="window" lastClr="FFFFFF">
                        <a:lumMod val="75000"/>
                      </a:sysClr>
                    </a:solidFill>
                  </a:rPr>
                  <a:t>FUEL TANK CAPACITY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3636575"/>
        <c:crossesAt val="0"/>
        <c:crossBetween val="midCat"/>
      </c:valAx>
      <c:valAx>
        <c:axId val="1383636575"/>
        <c:scaling>
          <c:orientation val="minMax"/>
          <c:min val="500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900" b="1" i="0" u="none" strike="noStrike" kern="1200" cap="all" baseline="0">
                    <a:solidFill>
                      <a:sysClr val="window" lastClr="FFFFFF">
                        <a:lumMod val="75000"/>
                      </a:sysClr>
                    </a:solidFill>
                  </a:rPr>
                  <a:t>DISTANCE TRAVELLED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8364281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IN"/>
              <a:t>TOP</a:t>
            </a:r>
            <a:r>
              <a:rPr lang="en-IN" baseline="0"/>
              <a:t> 10 CARS BASED ON DISPLACEMENT(cu. cm)</a:t>
            </a: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'Task 2'!$D$2</c:f>
              <c:strCache>
                <c:ptCount val="1"/>
                <c:pt idx="0">
                  <c:v>Bmw 7-Series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'Task 2'!$F$2</c:f>
              <c:numCache>
                <c:formatCode>General</c:formatCode>
                <c:ptCount val="1"/>
                <c:pt idx="0">
                  <c:v>6592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6B-40BA-89AF-8E2DA06341E2}"/>
            </c:ext>
          </c:extLst>
        </c:ser>
        <c:ser>
          <c:idx val="1"/>
          <c:order val="1"/>
          <c:tx>
            <c:strRef>
              <c:f>'Task 2'!$D$3</c:f>
              <c:strCache>
                <c:ptCount val="1"/>
                <c:pt idx="0">
                  <c:v>Ford Mustang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'Task 2'!$F$3</c:f>
              <c:numCache>
                <c:formatCode>General</c:formatCode>
                <c:ptCount val="1"/>
                <c:pt idx="0">
                  <c:v>4951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6B-40BA-89AF-8E2DA06341E2}"/>
            </c:ext>
          </c:extLst>
        </c:ser>
        <c:ser>
          <c:idx val="2"/>
          <c:order val="2"/>
          <c:tx>
            <c:strRef>
              <c:f>'Task 2'!$D$4</c:f>
              <c:strCache>
                <c:ptCount val="1"/>
                <c:pt idx="0">
                  <c:v>Toyota Land Cruiser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'Task 2'!$F$4</c:f>
              <c:numCache>
                <c:formatCode>General</c:formatCode>
                <c:ptCount val="1"/>
                <c:pt idx="0">
                  <c:v>4461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6B-40BA-89AF-8E2DA06341E2}"/>
            </c:ext>
          </c:extLst>
        </c:ser>
        <c:ser>
          <c:idx val="3"/>
          <c:order val="3"/>
          <c:tx>
            <c:strRef>
              <c:f>'Task 2'!$D$5</c:f>
              <c:strCache>
                <c:ptCount val="1"/>
                <c:pt idx="0">
                  <c:v>Mahindra Scorpio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'Task 2'!$F$5</c:f>
              <c:numCache>
                <c:formatCode>General</c:formatCode>
                <c:ptCount val="1"/>
                <c:pt idx="0">
                  <c:v>2179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46B-40BA-89AF-8E2DA06341E2}"/>
            </c:ext>
          </c:extLst>
        </c:ser>
        <c:ser>
          <c:idx val="4"/>
          <c:order val="4"/>
          <c:tx>
            <c:strRef>
              <c:f>'Task 2'!$D$6</c:f>
              <c:strCache>
                <c:ptCount val="1"/>
                <c:pt idx="0">
                  <c:v>Tata Hexa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'Task 2'!$F$6</c:f>
              <c:numCache>
                <c:formatCode>General</c:formatCode>
                <c:ptCount val="1"/>
                <c:pt idx="0">
                  <c:v>2179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6B-40BA-89AF-8E2DA06341E2}"/>
            </c:ext>
          </c:extLst>
        </c:ser>
        <c:ser>
          <c:idx val="5"/>
          <c:order val="5"/>
          <c:tx>
            <c:strRef>
              <c:f>'Task 2'!$D$7</c:f>
              <c:strCache>
                <c:ptCount val="1"/>
                <c:pt idx="0">
                  <c:v>Hyundai Elantra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'Task 2'!$F$7</c:f>
              <c:numCache>
                <c:formatCode>General</c:formatCode>
                <c:ptCount val="1"/>
                <c:pt idx="0">
                  <c:v>1999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46B-40BA-89AF-8E2DA06341E2}"/>
            </c:ext>
          </c:extLst>
        </c:ser>
        <c:ser>
          <c:idx val="6"/>
          <c:order val="6"/>
          <c:tx>
            <c:strRef>
              <c:f>'Task 2'!$D$8</c:f>
              <c:strCache>
                <c:ptCount val="1"/>
                <c:pt idx="0">
                  <c:v>Skoda Superb Sportline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'Task 2'!$F$8</c:f>
              <c:numCache>
                <c:formatCode>General</c:formatCode>
                <c:ptCount val="1"/>
                <c:pt idx="0">
                  <c:v>1968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46B-40BA-89AF-8E2DA06341E2}"/>
            </c:ext>
          </c:extLst>
        </c:ser>
        <c:ser>
          <c:idx val="7"/>
          <c:order val="7"/>
          <c:tx>
            <c:strRef>
              <c:f>'Task 2'!$D$9</c:f>
              <c:strCache>
                <c:ptCount val="1"/>
                <c:pt idx="0">
                  <c:v>Volkswagen Tiguan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'Task 2'!$F$9</c:f>
              <c:numCache>
                <c:formatCode>General</c:formatCode>
                <c:ptCount val="1"/>
                <c:pt idx="0">
                  <c:v>1968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B46B-40BA-89AF-8E2DA06341E2}"/>
            </c:ext>
          </c:extLst>
        </c:ser>
        <c:ser>
          <c:idx val="8"/>
          <c:order val="8"/>
          <c:tx>
            <c:strRef>
              <c:f>'Task 2'!$D$10</c:f>
              <c:strCache>
                <c:ptCount val="1"/>
                <c:pt idx="0">
                  <c:v>Renault Duster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'Task 2'!$F$10</c:f>
              <c:numCache>
                <c:formatCode>General</c:formatCode>
                <c:ptCount val="1"/>
                <c:pt idx="0">
                  <c:v>1498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46B-40BA-89AF-8E2DA06341E2}"/>
            </c:ext>
          </c:extLst>
        </c:ser>
        <c:ser>
          <c:idx val="9"/>
          <c:order val="9"/>
          <c:tx>
            <c:strRef>
              <c:f>'Task 2'!$D$11</c:f>
              <c:strCache>
                <c:ptCount val="1"/>
                <c:pt idx="0">
                  <c:v>Suzuki Ertiga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lumMod val="60000"/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lumMod val="60000"/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60000"/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'Task 2'!$F$11</c:f>
              <c:numCache>
                <c:formatCode>General</c:formatCode>
                <c:ptCount val="1"/>
                <c:pt idx="0">
                  <c:v>1498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B46B-40BA-89AF-8E2DA06341E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39302032"/>
        <c:axId val="339304432"/>
      </c:barChart>
      <c:catAx>
        <c:axId val="3393020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CAR</a:t>
                </a:r>
                <a:r>
                  <a:rPr lang="en-IN" baseline="0"/>
                  <a:t> - MODELS</a:t>
                </a:r>
                <a:endParaRPr lang="en-IN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304432"/>
        <c:crosses val="autoZero"/>
        <c:auto val="1"/>
        <c:lblAlgn val="ctr"/>
        <c:lblOffset val="100"/>
        <c:noMultiLvlLbl val="0"/>
      </c:catAx>
      <c:valAx>
        <c:axId val="339304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DISPLACEMENT (IN CC)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9302032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BEST CARS FOR ADVENTURES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'Task 6'!$AI$1</c:f>
              <c:strCache>
                <c:ptCount val="1"/>
                <c:pt idx="0">
                  <c:v>Power in PS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('Task 6'!$E$2:$E$60,'Task 6'!$E$65:$E$70,'Task 6'!$E$74:$E$78,'Task 6'!$E$83:$E$117,'Task 6'!$E$119:$E$131)</c:f>
              <c:strCache>
                <c:ptCount val="5"/>
                <c:pt idx="0">
                  <c:v>Bmw X7 Xdrive 40I</c:v>
                </c:pt>
                <c:pt idx="1">
                  <c:v>Toyota Land Cruiser Vx</c:v>
                </c:pt>
                <c:pt idx="2">
                  <c:v>Bmw X7 Xdrive30D Dpe Signature</c:v>
                </c:pt>
                <c:pt idx="3">
                  <c:v>Ford Endeavour 3.2L 4X4 At Titanium Plus</c:v>
                </c:pt>
                <c:pt idx="4">
                  <c:v>Mahindra Alturas G4 2Wd At</c:v>
                </c:pt>
              </c:strCache>
              <c:extLst/>
            </c:strRef>
          </c:cat>
          <c:val>
            <c:numRef>
              <c:f>('Task 6'!$AI$2:$AI$60,'Task 6'!$AI$65:$AI$70,'Task 6'!$AI$74:$AI$78,'Task 6'!$AI$83:$AI$117,'Task 6'!$AI$119:$AI$131)</c:f>
              <c:numCache>
                <c:formatCode>General</c:formatCode>
                <c:ptCount val="5"/>
                <c:pt idx="0">
                  <c:v>335</c:v>
                </c:pt>
                <c:pt idx="1">
                  <c:v>265</c:v>
                </c:pt>
                <c:pt idx="2">
                  <c:v>262</c:v>
                </c:pt>
                <c:pt idx="3">
                  <c:v>200</c:v>
                </c:pt>
                <c:pt idx="4">
                  <c:v>178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F425-468D-A7C5-52B050FFA36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893071216"/>
        <c:axId val="1893086096"/>
      </c:barChart>
      <c:catAx>
        <c:axId val="189307121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3086096"/>
        <c:crosses val="autoZero"/>
        <c:auto val="1"/>
        <c:lblAlgn val="ctr"/>
        <c:lblOffset val="100"/>
        <c:noMultiLvlLbl val="0"/>
      </c:catAx>
      <c:valAx>
        <c:axId val="1893086096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dirty="0"/>
                  <a:t>ENGINE POWER IN 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3071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BEST CARS FOR FAMILY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'Task 7'!$T$1</c:f>
              <c:strCache>
                <c:ptCount val="1"/>
                <c:pt idx="0">
                  <c:v>City_Mileage_km_litre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('Task 7'!$E$2:$E$3,'Task 7'!$E$10:$E$11,'Task 7'!$E$21,'Task 7'!$E$24:$E$25,'Task 7'!$E$30:$E$31,'Task 7'!$E$38:$E$43,'Task 7'!$E$48:$E$50,'Task 7'!$E$57:$E$59,'Task 7'!$E$75:$E$79,'Task 7'!$E$86:$E$87,'Task 7'!$E$89:$E$96,'Task 7'!$E$100:$E$104,'Task 7'!$E$109:$E$111,'Task 7'!$E$119,'Task 7'!$E$136:$E$142,'Task 7'!$E$193:$E$205,'Task 7'!$E$218:$E$227,'Task 7'!$E$232:$E$253,'Task 7'!$E$258:$E$262,'Task 7'!$E$270:$E$274,'Task 7'!$E$276:$E$288,'Task 7'!$E$291,'Task 7'!$E$302:$E$308,'Task 7'!$E$311:$E$312,'Task 7'!$E$315:$E$317,'Task 7'!$E$323:$E$339,'Task 7'!$E$354:$E$357,'Task 7'!$E$365:$E$378,'Task 7'!$E$386:$E$415,'Task 7'!$E$419:$E$444)</c:f>
              <c:strCache>
                <c:ptCount val="5"/>
                <c:pt idx="0">
                  <c:v>Suzuki Dzire Vdi</c:v>
                </c:pt>
                <c:pt idx="1">
                  <c:v>Suzuki Dzire Zdi Amt</c:v>
                </c:pt>
                <c:pt idx="2">
                  <c:v>Tata Tigor Revotron Xz</c:v>
                </c:pt>
                <c:pt idx="3">
                  <c:v>Tata Tigor Revotron Xz Plus</c:v>
                </c:pt>
                <c:pt idx="4">
                  <c:v>Suzuki S-Cross 1.3L Delta</c:v>
                </c:pt>
              </c:strCache>
              <c:extLst/>
            </c:strRef>
          </c:cat>
          <c:val>
            <c:numRef>
              <c:f>('Task 7'!$T$2:$T$3,'Task 7'!$T$10:$T$11,'Task 7'!$T$21,'Task 7'!$T$24:$T$25,'Task 7'!$T$30:$T$31,'Task 7'!$T$38:$T$43,'Task 7'!$T$48:$T$50,'Task 7'!$T$57:$T$59,'Task 7'!$T$75:$T$79,'Task 7'!$T$86:$T$87,'Task 7'!$T$89:$T$96,'Task 7'!$T$100:$T$104,'Task 7'!$T$109:$T$111,'Task 7'!$T$119,'Task 7'!$T$136:$T$142,'Task 7'!$T$193:$T$205,'Task 7'!$T$218:$T$227,'Task 7'!$T$232:$T$253,'Task 7'!$T$258:$T$262,'Task 7'!$T$270:$T$274,'Task 7'!$T$276:$T$288,'Task 7'!$T$291,'Task 7'!$T$302:$T$308,'Task 7'!$T$311:$T$312,'Task 7'!$T$315:$T$317,'Task 7'!$T$323:$T$339,'Task 7'!$T$354:$T$357,'Task 7'!$T$365:$T$378,'Task 7'!$T$386:$T$415,'Task 7'!$T$419:$T$444)</c:f>
              <c:numCache>
                <c:formatCode>General</c:formatCode>
                <c:ptCount val="5"/>
                <c:pt idx="0">
                  <c:v>28.4</c:v>
                </c:pt>
                <c:pt idx="1">
                  <c:v>28.4</c:v>
                </c:pt>
                <c:pt idx="2">
                  <c:v>24.12</c:v>
                </c:pt>
                <c:pt idx="3">
                  <c:v>24.12</c:v>
                </c:pt>
                <c:pt idx="4">
                  <c:v>23.65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2DD8-4EE6-BDDC-3E8AD713461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838267392"/>
        <c:axId val="1838252512"/>
      </c:barChart>
      <c:catAx>
        <c:axId val="183826739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8252512"/>
        <c:crosses val="autoZero"/>
        <c:auto val="1"/>
        <c:lblAlgn val="ctr"/>
        <c:lblOffset val="100"/>
        <c:noMultiLvlLbl val="0"/>
      </c:catAx>
      <c:valAx>
        <c:axId val="1838252512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City_Mileage_km_litre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38267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pivotSource>
    <c:name>[C1_S7_Car_Project_Tasks.xlsx]Task 5_A!PivotTable24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spc="100" baseline="0">
                <a:solidFill>
                  <a:sysClr val="window" lastClr="FFFFFF">
                    <a:lumMod val="95000"/>
                  </a:sys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FUEL EFFICIENCY - MANUFACTURERS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'Task 5_A'!$X$6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'Task 5_A'!$W$7:$W$17</c:f>
              <c:strCache>
                <c:ptCount val="10"/>
                <c:pt idx="0">
                  <c:v>Suzuki</c:v>
                </c:pt>
                <c:pt idx="1">
                  <c:v>Tata</c:v>
                </c:pt>
                <c:pt idx="2">
                  <c:v>Mahindra</c:v>
                </c:pt>
                <c:pt idx="3">
                  <c:v>Volkswagen</c:v>
                </c:pt>
                <c:pt idx="4">
                  <c:v>Renault</c:v>
                </c:pt>
                <c:pt idx="5">
                  <c:v>Hyundai</c:v>
                </c:pt>
                <c:pt idx="6">
                  <c:v>Bmw</c:v>
                </c:pt>
                <c:pt idx="7">
                  <c:v>Ford</c:v>
                </c:pt>
                <c:pt idx="8">
                  <c:v>Skoda</c:v>
                </c:pt>
                <c:pt idx="9">
                  <c:v>Toyota</c:v>
                </c:pt>
              </c:strCache>
            </c:strRef>
          </c:cat>
          <c:val>
            <c:numRef>
              <c:f>'Task 5_A'!$X$7:$X$17</c:f>
              <c:numCache>
                <c:formatCode>0.00</c:formatCode>
                <c:ptCount val="10"/>
                <c:pt idx="0">
                  <c:v>19.82573333333335</c:v>
                </c:pt>
                <c:pt idx="1">
                  <c:v>18.618828125</c:v>
                </c:pt>
                <c:pt idx="2">
                  <c:v>18.005102040816325</c:v>
                </c:pt>
                <c:pt idx="3">
                  <c:v>17.938000000000002</c:v>
                </c:pt>
                <c:pt idx="4">
                  <c:v>17.911250000000003</c:v>
                </c:pt>
                <c:pt idx="5">
                  <c:v>17.702209302325581</c:v>
                </c:pt>
                <c:pt idx="6">
                  <c:v>17.438055555555554</c:v>
                </c:pt>
                <c:pt idx="7">
                  <c:v>17.16578947368421</c:v>
                </c:pt>
                <c:pt idx="8">
                  <c:v>16.976829268292686</c:v>
                </c:pt>
                <c:pt idx="9">
                  <c:v>16.750849056603773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B1-41B0-B96E-D8A105F32DD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437468095"/>
        <c:axId val="1437457535"/>
      </c:barChart>
      <c:catAx>
        <c:axId val="14374680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MANUFACTURERS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7457535"/>
        <c:crosses val="autoZero"/>
        <c:auto val="1"/>
        <c:lblAlgn val="ctr"/>
        <c:lblOffset val="100"/>
        <c:noMultiLvlLbl val="0"/>
      </c:catAx>
      <c:valAx>
        <c:axId val="14374575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900" b="1" i="0" u="none" strike="noStrike" kern="1200" cap="all" baseline="0">
                    <a:solidFill>
                      <a:sysClr val="window" lastClr="FFFFFF">
                        <a:lumMod val="85000"/>
                      </a:sysClr>
                    </a:solidFill>
                  </a:rPr>
                  <a:t>WEIGHTED AVERAGE MILEAGE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74680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[DS1_C1_S6_Car_Data.xlsx]Task 11!PivotTable7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POPULAR</a:t>
            </a:r>
            <a:r>
              <a:rPr lang="en-US" baseline="0"/>
              <a:t> CAR BODY TYPES</a:t>
            </a:r>
          </a:p>
          <a:p>
            <a:pPr>
              <a:defRPr/>
            </a:pPr>
            <a:r>
              <a:rPr lang="en-US" baseline="0"/>
              <a:t>(based on models)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4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"/>
        <c:spPr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4"/>
        <c:spPr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5"/>
        <c:spPr>
          <a:solidFill>
            <a:srgbClr val="92D05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6"/>
        <c:spPr>
          <a:solidFill>
            <a:schemeClr val="accent5">
              <a:lumMod val="5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7"/>
        <c:spPr>
          <a:solidFill>
            <a:schemeClr val="accent6">
              <a:lumMod val="5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8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9"/>
        <c:spPr>
          <a:solidFill>
            <a:srgbClr val="00206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0"/>
        <c:spPr>
          <a:solidFill>
            <a:schemeClr val="accent4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2"/>
        <c:spPr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3"/>
        <c:spPr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4"/>
        <c:spPr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5"/>
        <c:spPr>
          <a:solidFill>
            <a:srgbClr val="92D05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6"/>
        <c:spPr>
          <a:solidFill>
            <a:schemeClr val="accent5">
              <a:lumMod val="5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7"/>
        <c:spPr>
          <a:solidFill>
            <a:schemeClr val="accent6">
              <a:lumMod val="5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8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9"/>
        <c:spPr>
          <a:solidFill>
            <a:srgbClr val="00206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0"/>
        <c:spPr>
          <a:solidFill>
            <a:schemeClr val="accent4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2"/>
        <c:spPr>
          <a:solidFill>
            <a:schemeClr val="accent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3"/>
        <c:spPr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4"/>
        <c:spPr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5"/>
        <c:spPr>
          <a:solidFill>
            <a:srgbClr val="92D05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6"/>
        <c:spPr>
          <a:solidFill>
            <a:schemeClr val="accent5">
              <a:lumMod val="5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7"/>
        <c:spPr>
          <a:solidFill>
            <a:schemeClr val="accent6">
              <a:lumMod val="50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8"/>
        <c:spPr>
          <a:solidFill>
            <a:srgbClr val="7030A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9"/>
        <c:spPr>
          <a:solidFill>
            <a:srgbClr val="00206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'Task 11'!$DU$4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5CF-462B-A9FB-B3D8F6EA5678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5CF-462B-A9FB-B3D8F6EA567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5CF-462B-A9FB-B3D8F6EA5678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F5CF-462B-A9FB-B3D8F6EA5678}"/>
              </c:ext>
            </c:extLst>
          </c:dPt>
          <c:dPt>
            <c:idx val="5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F5CF-462B-A9FB-B3D8F6EA5678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F5CF-462B-A9FB-B3D8F6EA5678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6">
                  <a:lumMod val="5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F5CF-462B-A9FB-B3D8F6EA5678}"/>
              </c:ext>
            </c:extLst>
          </c:dPt>
          <c:dPt>
            <c:idx val="8"/>
            <c:invertIfNegative val="0"/>
            <c:bubble3D val="0"/>
            <c:spPr>
              <a:solidFill>
                <a:srgbClr val="7030A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F5CF-462B-A9FB-B3D8F6EA5678}"/>
              </c:ext>
            </c:extLst>
          </c:dPt>
          <c:dPt>
            <c:idx val="9"/>
            <c:invertIfNegative val="0"/>
            <c:bubble3D val="0"/>
            <c:spPr>
              <a:solidFill>
                <a:srgbClr val="002060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F5CF-462B-A9FB-B3D8F6EA567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'Task 11'!$DT$5:$DT$16</c:f>
              <c:strCache>
                <c:ptCount val="11"/>
                <c:pt idx="0">
                  <c:v>SUV</c:v>
                </c:pt>
                <c:pt idx="1">
                  <c:v>Sedan</c:v>
                </c:pt>
                <c:pt idx="2">
                  <c:v>Hatchback</c:v>
                </c:pt>
                <c:pt idx="3">
                  <c:v>MUV</c:v>
                </c:pt>
                <c:pt idx="4">
                  <c:v>MPV</c:v>
                </c:pt>
                <c:pt idx="5">
                  <c:v>Crossover</c:v>
                </c:pt>
                <c:pt idx="6">
                  <c:v>SUV, Crossover</c:v>
                </c:pt>
                <c:pt idx="7">
                  <c:v>Sports, Convertible</c:v>
                </c:pt>
                <c:pt idx="8">
                  <c:v>Crossover, SUV</c:v>
                </c:pt>
                <c:pt idx="9">
                  <c:v>Coupe</c:v>
                </c:pt>
                <c:pt idx="10">
                  <c:v>Sedan, Coupe</c:v>
                </c:pt>
              </c:strCache>
            </c:strRef>
          </c:cat>
          <c:val>
            <c:numRef>
              <c:f>'Task 11'!$DU$5:$DU$16</c:f>
              <c:numCache>
                <c:formatCode>General</c:formatCode>
                <c:ptCount val="11"/>
                <c:pt idx="0">
                  <c:v>157</c:v>
                </c:pt>
                <c:pt idx="1">
                  <c:v>157</c:v>
                </c:pt>
                <c:pt idx="2">
                  <c:v>105</c:v>
                </c:pt>
                <c:pt idx="3">
                  <c:v>17</c:v>
                </c:pt>
                <c:pt idx="4">
                  <c:v>13</c:v>
                </c:pt>
                <c:pt idx="5">
                  <c:v>6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F5CF-462B-A9FB-B3D8F6EA567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15"/>
        <c:overlap val="-20"/>
        <c:axId val="1893082256"/>
        <c:axId val="1893073616"/>
      </c:barChart>
      <c:catAx>
        <c:axId val="1893082256"/>
        <c:scaling>
          <c:orientation val="maxMin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MANUFACTURERS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3073616"/>
        <c:crosses val="autoZero"/>
        <c:auto val="1"/>
        <c:lblAlgn val="ctr"/>
        <c:lblOffset val="100"/>
        <c:noMultiLvlLbl val="0"/>
      </c:catAx>
      <c:valAx>
        <c:axId val="1893073616"/>
        <c:scaling>
          <c:logBase val="2"/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b="0"/>
                  <a:t>NUMBER OF MODEls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3082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[DS1_C1_S6_Car_Data.xlsx]Task 11!PivotTable1</c:name>
    <c:fmtId val="1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Percentage</a:t>
            </a:r>
            <a:r>
              <a:rPr lang="en-US" baseline="0"/>
              <a:t> of Sedans -  Manufacturers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'Task 11'!$EG$5:$EG$6</c:f>
              <c:strCache>
                <c:ptCount val="1"/>
                <c:pt idx="0">
                  <c:v>Sedan</c:v>
                </c:pt>
              </c:strCache>
            </c:strRef>
          </c:tx>
          <c:dPt>
            <c:idx val="0"/>
            <c:bubble3D val="0"/>
            <c:explosion val="17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2A3-4B55-9090-506466664D8D}"/>
              </c:ext>
            </c:extLst>
          </c:dPt>
          <c:dPt>
            <c:idx val="1"/>
            <c:bubble3D val="0"/>
            <c:explosion val="1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2A3-4B55-9090-506466664D8D}"/>
              </c:ext>
            </c:extLst>
          </c:dPt>
          <c:dPt>
            <c:idx val="2"/>
            <c:bubble3D val="0"/>
            <c:explosion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2A3-4B55-9090-506466664D8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2A3-4B55-9090-506466664D8D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2A3-4B55-9090-506466664D8D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12A3-4B55-9090-506466664D8D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12A3-4B55-9090-506466664D8D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12A3-4B55-9090-506466664D8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'Task 11'!$EF$7:$EF$15</c:f>
              <c:strCache>
                <c:ptCount val="8"/>
                <c:pt idx="0">
                  <c:v>Skoda</c:v>
                </c:pt>
                <c:pt idx="1">
                  <c:v>Hyundai</c:v>
                </c:pt>
                <c:pt idx="2">
                  <c:v>Toyota</c:v>
                </c:pt>
                <c:pt idx="3">
                  <c:v>Suzuki</c:v>
                </c:pt>
                <c:pt idx="4">
                  <c:v>Bmw</c:v>
                </c:pt>
                <c:pt idx="5">
                  <c:v>Volkswagen</c:v>
                </c:pt>
                <c:pt idx="6">
                  <c:v>Tata</c:v>
                </c:pt>
                <c:pt idx="7">
                  <c:v>Ford</c:v>
                </c:pt>
              </c:strCache>
            </c:strRef>
          </c:cat>
          <c:val>
            <c:numRef>
              <c:f>'Task 11'!$EG$7:$EG$15</c:f>
              <c:numCache>
                <c:formatCode>General</c:formatCode>
                <c:ptCount val="8"/>
                <c:pt idx="0">
                  <c:v>37</c:v>
                </c:pt>
                <c:pt idx="1">
                  <c:v>29</c:v>
                </c:pt>
                <c:pt idx="2">
                  <c:v>23</c:v>
                </c:pt>
                <c:pt idx="3">
                  <c:v>23</c:v>
                </c:pt>
                <c:pt idx="4">
                  <c:v>16</c:v>
                </c:pt>
                <c:pt idx="5">
                  <c:v>15</c:v>
                </c:pt>
                <c:pt idx="6">
                  <c:v>13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12A3-4B55-9090-506466664D8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[DS1_C1_S6_Car_Data.xlsx]Task 11!PivotTable2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spc="100" baseline="0" dirty="0">
                <a:solidFill>
                  <a:sysClr val="window" lastClr="FFFFFF">
                    <a:lumMod val="95000"/>
                  </a:sys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Percentage of SUV's -  </a:t>
            </a:r>
          </a:p>
          <a:p>
            <a:pPr>
              <a:defRPr/>
            </a:pPr>
            <a:r>
              <a:rPr lang="en-US" sz="1600" b="1" i="0" u="none" strike="noStrike" kern="1200" spc="100" baseline="0" dirty="0">
                <a:solidFill>
                  <a:sysClr val="window" lastClr="FFFFFF">
                    <a:lumMod val="95000"/>
                  </a:sys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Manufacturers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'Task 11'!$EG$20:$EG$21</c:f>
              <c:strCache>
                <c:ptCount val="1"/>
                <c:pt idx="0">
                  <c:v>SUV</c:v>
                </c:pt>
              </c:strCache>
            </c:strRef>
          </c:tx>
          <c:dPt>
            <c:idx val="0"/>
            <c:bubble3D val="0"/>
            <c:explosion val="14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D0-481C-B0BE-A479A53B4428}"/>
              </c:ext>
            </c:extLst>
          </c:dPt>
          <c:dPt>
            <c:idx val="1"/>
            <c:bubble3D val="0"/>
            <c:explosion val="18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9D0-481C-B0BE-A479A53B4428}"/>
              </c:ext>
            </c:extLst>
          </c:dPt>
          <c:dPt>
            <c:idx val="2"/>
            <c:bubble3D val="0"/>
            <c:explosion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79D0-481C-B0BE-A479A53B4428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79D0-481C-B0BE-A479A53B4428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79D0-481C-B0BE-A479A53B4428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79D0-481C-B0BE-A479A53B4428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79D0-481C-B0BE-A479A53B4428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79D0-481C-B0BE-A479A53B4428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79D0-481C-B0BE-A479A53B4428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79D0-481C-B0BE-A479A53B442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'Task 11'!$EF$22:$EF$32</c:f>
              <c:strCache>
                <c:ptCount val="10"/>
                <c:pt idx="0">
                  <c:v>Mahindra</c:v>
                </c:pt>
                <c:pt idx="1">
                  <c:v>Hyundai</c:v>
                </c:pt>
                <c:pt idx="2">
                  <c:v>Tata</c:v>
                </c:pt>
                <c:pt idx="3">
                  <c:v>Ford</c:v>
                </c:pt>
                <c:pt idx="4">
                  <c:v>Bmw</c:v>
                </c:pt>
                <c:pt idx="5">
                  <c:v>Renault</c:v>
                </c:pt>
                <c:pt idx="6">
                  <c:v>Toyota</c:v>
                </c:pt>
                <c:pt idx="7">
                  <c:v>Suzuki</c:v>
                </c:pt>
                <c:pt idx="8">
                  <c:v>Skoda</c:v>
                </c:pt>
                <c:pt idx="9">
                  <c:v>Volkswagen</c:v>
                </c:pt>
              </c:strCache>
            </c:strRef>
          </c:cat>
          <c:val>
            <c:numRef>
              <c:f>'Task 11'!$EG$22:$EG$32</c:f>
              <c:numCache>
                <c:formatCode>0%</c:formatCode>
                <c:ptCount val="10"/>
                <c:pt idx="0">
                  <c:v>0.22292993630573249</c:v>
                </c:pt>
                <c:pt idx="1">
                  <c:v>0.21656050955414013</c:v>
                </c:pt>
                <c:pt idx="2">
                  <c:v>0.18471337579617833</c:v>
                </c:pt>
                <c:pt idx="3">
                  <c:v>8.2802547770700632E-2</c:v>
                </c:pt>
                <c:pt idx="4">
                  <c:v>7.6433121019108277E-2</c:v>
                </c:pt>
                <c:pt idx="5">
                  <c:v>7.0063694267515922E-2</c:v>
                </c:pt>
                <c:pt idx="6">
                  <c:v>5.7324840764331211E-2</c:v>
                </c:pt>
                <c:pt idx="7">
                  <c:v>5.0955414012738856E-2</c:v>
                </c:pt>
                <c:pt idx="8">
                  <c:v>2.5477707006369428E-2</c:v>
                </c:pt>
                <c:pt idx="9">
                  <c:v>1.2738853503184714E-2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79D0-481C-B0BE-A479A53B442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[DS1_C1_S6_Car_Data.xlsx]Task 3!PivotTable29</c:name>
    <c:fmtId val="5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Percentage</a:t>
            </a:r>
            <a:r>
              <a:rPr lang="en-US" baseline="0"/>
              <a:t> of </a:t>
            </a:r>
            <a:r>
              <a:rPr lang="en-US"/>
              <a:t>Hatchback -</a:t>
            </a:r>
          </a:p>
          <a:p>
            <a:pPr>
              <a:defRPr/>
            </a:pPr>
            <a:r>
              <a:rPr lang="en-US"/>
              <a:t>MANUFACTURERS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"/>
        <c:spPr>
          <a:gradFill rotWithShape="1">
            <a:gsLst>
              <a:gs pos="0">
                <a:schemeClr val="accent2">
                  <a:satMod val="103000"/>
                  <a:lumMod val="102000"/>
                  <a:tint val="94000"/>
                </a:schemeClr>
              </a:gs>
              <a:gs pos="50000">
                <a:schemeClr val="accent2"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4"/>
        <c:spPr>
          <a:gradFill rotWithShape="1"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3"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5"/>
        <c:spPr>
          <a:gradFill rotWithShape="1">
            <a:gsLst>
              <a:gs pos="0">
                <a:schemeClr val="accent4">
                  <a:satMod val="103000"/>
                  <a:lumMod val="102000"/>
                  <a:tint val="94000"/>
                </a:schemeClr>
              </a:gs>
              <a:gs pos="50000">
                <a:schemeClr val="accent4"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6"/>
        <c:spPr>
          <a:gradFill rotWithShape="1">
            <a:gsLst>
              <a:gs pos="0">
                <a:schemeClr val="accent5">
                  <a:satMod val="103000"/>
                  <a:lumMod val="102000"/>
                  <a:tint val="94000"/>
                </a:schemeClr>
              </a:gs>
              <a:gs pos="50000">
                <a:schemeClr val="accent5">
                  <a:satMod val="110000"/>
                  <a:lumMod val="100000"/>
                  <a:shade val="100000"/>
                </a:schemeClr>
              </a:gs>
              <a:gs pos="100000">
                <a:schemeClr val="accent5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7"/>
        <c:spPr>
          <a:gradFill rotWithShape="1">
            <a:gsLst>
              <a:gs pos="0">
                <a:schemeClr val="accent6">
                  <a:satMod val="103000"/>
                  <a:lumMod val="102000"/>
                  <a:tint val="94000"/>
                </a:schemeClr>
              </a:gs>
              <a:gs pos="50000">
                <a:schemeClr val="accent6">
                  <a:satMod val="110000"/>
                  <a:lumMod val="100000"/>
                  <a:shade val="100000"/>
                </a:schemeClr>
              </a:gs>
              <a:gs pos="100000">
                <a:schemeClr val="accent6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8"/>
        <c:spPr>
          <a:gradFill rotWithShape="1">
            <a:gsLst>
              <a:gs pos="0">
                <a:schemeClr val="accent2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9"/>
        <c:spPr>
          <a:gradFill rotWithShape="1">
            <a:gsLst>
              <a:gs pos="0">
                <a:schemeClr val="accent3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3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3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0"/>
        <c:spPr>
          <a:gradFill rotWithShape="1">
            <a:gsLst>
              <a:gs pos="0">
                <a:schemeClr val="accent4">
                  <a:lumMod val="60000"/>
                  <a:satMod val="103000"/>
                  <a:lumMod val="102000"/>
                  <a:tint val="94000"/>
                </a:schemeClr>
              </a:gs>
              <a:gs pos="50000">
                <a:schemeClr val="accent4">
                  <a:lumMod val="60000"/>
                  <a:satMod val="110000"/>
                  <a:lumMod val="100000"/>
                  <a:shade val="100000"/>
                </a:schemeClr>
              </a:gs>
              <a:gs pos="100000">
                <a:schemeClr val="accent4">
                  <a:lumMod val="6000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2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3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</c:pivotFmts>
    <c:plotArea>
      <c:layout/>
      <c:pieChart>
        <c:varyColors val="1"/>
        <c:ser>
          <c:idx val="0"/>
          <c:order val="0"/>
          <c:tx>
            <c:strRef>
              <c:f>'Task 3'!$N$2:$N$3</c:f>
              <c:strCache>
                <c:ptCount val="1"/>
                <c:pt idx="0">
                  <c:v>Hatchback</c:v>
                </c:pt>
              </c:strCache>
            </c:strRef>
          </c:tx>
          <c:dPt>
            <c:idx val="0"/>
            <c:bubble3D val="0"/>
            <c:explosion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853-4278-AD47-B242CE386617}"/>
              </c:ext>
            </c:extLst>
          </c:dPt>
          <c:dPt>
            <c:idx val="1"/>
            <c:bubble3D val="0"/>
            <c:explosion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853-4278-AD47-B242CE38661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853-4278-AD47-B242CE386617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853-4278-AD47-B242CE386617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E853-4278-AD47-B242CE386617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E853-4278-AD47-B242CE386617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E853-4278-AD47-B242CE386617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2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E853-4278-AD47-B242CE386617}"/>
              </c:ext>
            </c:extLst>
          </c:dPt>
          <c:dPt>
            <c:idx val="8"/>
            <c:bubble3D val="0"/>
            <c:spPr>
              <a:gradFill rotWithShape="1">
                <a:gsLst>
                  <a:gs pos="0">
                    <a:schemeClr val="accent3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E853-4278-AD47-B242CE386617}"/>
              </c:ext>
            </c:extLst>
          </c:dPt>
          <c:dPt>
            <c:idx val="9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E853-4278-AD47-B242CE38661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'Task 3'!$M$4:$M$14</c:f>
              <c:strCache>
                <c:ptCount val="10"/>
                <c:pt idx="0">
                  <c:v>Suzuki</c:v>
                </c:pt>
                <c:pt idx="1">
                  <c:v>Hyundai</c:v>
                </c:pt>
                <c:pt idx="2">
                  <c:v>Tata</c:v>
                </c:pt>
                <c:pt idx="3">
                  <c:v>Toyota</c:v>
                </c:pt>
                <c:pt idx="4">
                  <c:v>Mahindra</c:v>
                </c:pt>
                <c:pt idx="5">
                  <c:v>Volkswagen</c:v>
                </c:pt>
                <c:pt idx="6">
                  <c:v>Ford</c:v>
                </c:pt>
                <c:pt idx="7">
                  <c:v>Skoda</c:v>
                </c:pt>
                <c:pt idx="8">
                  <c:v>Bmw</c:v>
                </c:pt>
                <c:pt idx="9">
                  <c:v>Renault</c:v>
                </c:pt>
              </c:strCache>
            </c:strRef>
          </c:cat>
          <c:val>
            <c:numRef>
              <c:f>'Task 3'!$N$4:$N$14</c:f>
              <c:numCache>
                <c:formatCode>General</c:formatCode>
                <c:ptCount val="10"/>
                <c:pt idx="0">
                  <c:v>30</c:v>
                </c:pt>
                <c:pt idx="1">
                  <c:v>23</c:v>
                </c:pt>
                <c:pt idx="2">
                  <c:v>19</c:v>
                </c:pt>
                <c:pt idx="3">
                  <c:v>11</c:v>
                </c:pt>
                <c:pt idx="4">
                  <c:v>10</c:v>
                </c:pt>
                <c:pt idx="5">
                  <c:v>8</c:v>
                </c:pt>
                <c:pt idx="6">
                  <c:v>4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E853-4278-AD47-B242CE38661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48">
  <cs:axisTitle>
    <cs:lnRef idx="0"/>
    <cs:fillRef idx="0"/>
    <cs:effectRef idx="0"/>
    <cs:fontRef idx="minor">
      <a:schemeClr val="lt1">
        <a:lumMod val="7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75000"/>
      </a:schemeClr>
    </cs:fontRef>
    <cs:spPr>
      <a:ln w="9525" cap="flat" cmpd="sng" algn="ctr">
        <a:solidFill>
          <a:schemeClr val="lt1">
            <a:lumMod val="5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7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67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7422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SUZUKI IS THE BEST MANUFACTURER BASED ON MILEAGE, DISPLACEMENT AND CHOICES OF MODELS AND VARIANTS AVAILABLE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HYUNDAI IS BEST MANUFACTURER PROVIDING ALL THE TOP 3  POPULAR BODY TYPE CARS - SEDAN, SUV, HATCHBACK 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SUZUKI AND HYUNDAI BOTH PROVIDE OPTIMAL CARS BASED FOR USERS SPECIFICALLY WANTING FAMILY BASED CARS AND COMPACT CARS.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Bmw X7 Xdrive 40I   IS THE BEST CAR BASED ON ENGINE POWER , ESPECIALLY FOR ADVENTURE LOVERS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Suzuki Dzire Vdi  IS THE BEST CAR BASED ON MILEAGE AND COMFORT AND LONG DRIVES , ESPECIALLY FOR FAMILY OUTING 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TOP POTENTIAL COMPETITOR CAR MAKERS FOR  COMPACT CITY CARS AND FAMILY USAGE CARS - HYUNDAI AND SUZUKI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6426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899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966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106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537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8/17/2024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608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smtClean="0"/>
              <a:t>8/17/2024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79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smtClean="0"/>
              <a:t>8/17/2024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02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smtClean="0"/>
              <a:t>8/17/2024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622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smtClean="0"/>
              <a:t>8/17/2024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70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smtClean="0"/>
              <a:t>8/17/2024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73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smtClean="0"/>
              <a:t>8/17/2024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371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8/17/2024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5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8/17/2024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2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1178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5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8/17/2024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86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85784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9899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59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5096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396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11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17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0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7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9415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8/17/2024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22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8/17/2024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97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8/17/2024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3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8/17/2024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195AEE6-E402-B1F9-1B01-9AF0D9066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C4D28E7-8452-8444-8A18-DA287B074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62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8/17/2024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46A6DBC-0050-5C18-C1FE-BF375974E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59D3BCE-312B-5C42-A8BE-6B9FE13919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97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8/17/2024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98FD81C-14F9-A6DE-C427-A6D5F131A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2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8/17/2024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A65EF08-2422-837D-256C-5CD8DA7D5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858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D6E9DEC-419B-4CC5-A080-3B06BD5A8291}" type="datetimeFigureOut">
              <a:rPr lang="en-US" smtClean="0"/>
              <a:t>8/17/2024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4361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2" r:id="rId27"/>
    <p:sldLayoutId id="2147483753" r:id="rId28"/>
    <p:sldLayoutId id="2147483754" r:id="rId29"/>
  </p:sldLayoutIdLst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4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Mihir\NIIT\Practice\C1_S7%20project\C1_S7_Car_Project_Tasks.xlsx!Task%201!%5bC1_S7_Car_Project_Tasks.xlsx%5dTask%201%20Chart%209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5" Type="http://schemas.openxmlformats.org/officeDocument/2006/relationships/chart" Target="../charts/chart5.xm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 txBox="1">
            <a:spLocks/>
          </p:cNvSpPr>
          <p:nvPr/>
        </p:nvSpPr>
        <p:spPr>
          <a:xfrm>
            <a:off x="1729274" y="920498"/>
            <a:ext cx="8893628" cy="383122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0" rIns="91440" bIns="0" rtlCol="0" anchor="ctr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Automobile Market : - Competition </a:t>
            </a:r>
            <a:r>
              <a:rPr lang="en-US"/>
              <a:t>and Vehicle Analysis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 -BY MIHIR HATTANGDI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D2C29D7-D17B-EAE3-893E-CCA199E98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1999" cy="6972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B52C281-D101-2FC4-D689-37053B0CD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900" y="-7133505"/>
            <a:ext cx="12280900" cy="713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-4.16667E-6 1.0201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D8D8A88A-23B6-CF15-12B1-4B508E6EB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16"/>
            <a:ext cx="12192000" cy="685098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DDA9E462-9C4B-57D8-C374-0A85458EC741}"/>
              </a:ext>
            </a:extLst>
          </p:cNvPr>
          <p:cNvSpPr txBox="1"/>
          <p:nvPr/>
        </p:nvSpPr>
        <p:spPr>
          <a:xfrm>
            <a:off x="7277100" y="5099957"/>
            <a:ext cx="144780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Suzuki gives widest and highest city mileage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F648729-4A88-2DD1-5F98-743CB0D3100A}"/>
              </a:ext>
            </a:extLst>
          </p:cNvPr>
          <p:cNvSpPr txBox="1"/>
          <p:nvPr/>
        </p:nvSpPr>
        <p:spPr>
          <a:xfrm>
            <a:off x="9245600" y="5930954"/>
            <a:ext cx="2184400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dirty="0"/>
              <a:t>TOYOTA the lowest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191D44-7451-5BB4-2424-C9990F165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7016"/>
            <a:ext cx="12361898" cy="68961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ECB6214-C148-03BC-D787-3A071F10CAD9}"/>
              </a:ext>
            </a:extLst>
          </p:cNvPr>
          <p:cNvSpPr txBox="1"/>
          <p:nvPr/>
        </p:nvSpPr>
        <p:spPr>
          <a:xfrm>
            <a:off x="1188720" y="7287845"/>
            <a:ext cx="2209800" cy="338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/>
              <a:t>AVERAGE – 1621.77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952821-2112-D98D-BC5B-1CA0AC471D5E}"/>
              </a:ext>
            </a:extLst>
          </p:cNvPr>
          <p:cNvSpPr txBox="1"/>
          <p:nvPr/>
        </p:nvSpPr>
        <p:spPr>
          <a:xfrm>
            <a:off x="6309360" y="7287845"/>
            <a:ext cx="2171700" cy="338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/>
              <a:t>AVERAGE – 49.58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689D8BF-A219-4C8C-7834-1404BEB90B03}"/>
              </a:ext>
            </a:extLst>
          </p:cNvPr>
          <p:cNvSpPr txBox="1"/>
          <p:nvPr/>
        </p:nvSpPr>
        <p:spPr>
          <a:xfrm>
            <a:off x="5105400" y="7287845"/>
            <a:ext cx="2171700" cy="3385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1600" dirty="0"/>
              <a:t>AVERAGE – 16.76</a:t>
            </a:r>
          </a:p>
        </p:txBody>
      </p:sp>
    </p:spTree>
    <p:extLst>
      <p:ext uri="{BB962C8B-B14F-4D97-AF65-F5344CB8AC3E}">
        <p14:creationId xmlns:p14="http://schemas.microsoft.com/office/powerpoint/2010/main" val="113171805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-1.01393 -0.003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703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0.0043 -0.9828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49144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48148E-6 L 0.00091 -0.5717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58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48148E-6 L 0.00729 -0.9828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4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24" grpId="0" animBg="1"/>
      <p:bldP spid="25" grpId="0" animBg="1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5169AA-7E04-A4F3-CA55-B28B1CF8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84"/>
            <a:ext cx="7865806" cy="685799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C3B391B-1A5D-705E-5321-8A0769D62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807" y="14684"/>
            <a:ext cx="4326194" cy="682863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7E19839-3B3C-E3FE-63E9-D603DE1A8326}"/>
              </a:ext>
            </a:extLst>
          </p:cNvPr>
          <p:cNvGrpSpPr/>
          <p:nvPr/>
        </p:nvGrpSpPr>
        <p:grpSpPr>
          <a:xfrm>
            <a:off x="12192001" y="-112060"/>
            <a:ext cx="12300858" cy="6970060"/>
            <a:chOff x="0" y="0"/>
            <a:chExt cx="10811436" cy="7082119"/>
          </a:xfrm>
        </p:grpSpPr>
        <p:graphicFrame>
          <p:nvGraphicFramePr>
            <p:cNvPr id="8" name="Chart 7">
              <a:extLst>
                <a:ext uri="{FF2B5EF4-FFF2-40B4-BE49-F238E27FC236}">
                  <a16:creationId xmlns:a16="http://schemas.microsoft.com/office/drawing/2014/main" id="{F94B9040-7291-4F40-A742-9F67515F2C4A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0" y="3433484"/>
            <a:ext cx="5495365" cy="364863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0" name="TextBox 3">
              <a:extLst>
                <a:ext uri="{FF2B5EF4-FFF2-40B4-BE49-F238E27FC236}">
                  <a16:creationId xmlns:a16="http://schemas.microsoft.com/office/drawing/2014/main" id="{51A29D36-3754-5E5C-A89C-5C9908E75CAE}"/>
                </a:ext>
              </a:extLst>
            </p:cNvPr>
            <p:cNvSpPr txBox="1"/>
            <p:nvPr/>
          </p:nvSpPr>
          <p:spPr>
            <a:xfrm>
              <a:off x="5504330" y="0"/>
              <a:ext cx="5307106" cy="7046259"/>
            </a:xfrm>
            <a:prstGeom prst="rect">
              <a:avLst/>
            </a:prstGeom>
            <a:solidFill>
              <a:srgbClr val="8064A2"/>
            </a:solidFill>
            <a:ln w="12700" cap="flat" cmpd="sng" algn="ctr">
              <a:solidFill>
                <a:srgbClr val="8064A2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wrap="square"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600" b="1" i="0" u="sng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Interpretation: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CORRELATION FOR AVG SPEED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YES - 0.7682 = 77%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 - 0.89736 = 90 %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There is a high correlation between fuel tank capacity and distance travelled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More distance the car travels more fuel it requires hence there is a strong correlation between fuel tank capacity and distance travelled irrespective of the average speed being yes or no.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600" b="1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Comparing the 2 category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600" b="1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NO avg speed is more correlated than YES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6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600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aphicFrame>
          <p:nvGraphicFramePr>
            <p:cNvPr id="7" name="Chart 6">
              <a:extLst>
                <a:ext uri="{FF2B5EF4-FFF2-40B4-BE49-F238E27FC236}">
                  <a16:creationId xmlns:a16="http://schemas.microsoft.com/office/drawing/2014/main" id="{90C1292E-FC29-E6B9-1667-D8A8426A8FAB}"/>
                </a:ext>
              </a:extLst>
            </p:cNvPr>
            <p:cNvGraphicFramePr/>
            <p:nvPr/>
          </p:nvGraphicFramePr>
          <p:xfrm>
            <a:off x="17931" y="1"/>
            <a:ext cx="5486400" cy="342451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4685957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33333E-6 L -1.00443 0.008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21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615" y="467680"/>
            <a:ext cx="11832770" cy="1012785"/>
          </a:xfrm>
        </p:spPr>
        <p:txBody>
          <a:bodyPr>
            <a:normAutofit fontScale="90000"/>
          </a:bodyPr>
          <a:lstStyle/>
          <a:p>
            <a:r>
              <a:rPr lang="en-US" dirty="0"/>
              <a:t>FEATURE DISTRIBUTION BASED ON FUEL EFFICIENCY 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82B88FA-48DD-15CE-FDAF-B505303C6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6835421"/>
              </p:ext>
            </p:extLst>
          </p:nvPr>
        </p:nvGraphicFramePr>
        <p:xfrm>
          <a:off x="1815689" y="2166256"/>
          <a:ext cx="8678139" cy="3677920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169535">
                  <a:extLst>
                    <a:ext uri="{9D8B030D-6E8A-4147-A177-3AD203B41FA5}">
                      <a16:colId xmlns:a16="http://schemas.microsoft.com/office/drawing/2014/main" val="386636168"/>
                    </a:ext>
                  </a:extLst>
                </a:gridCol>
                <a:gridCol w="1729776">
                  <a:extLst>
                    <a:ext uri="{9D8B030D-6E8A-4147-A177-3AD203B41FA5}">
                      <a16:colId xmlns:a16="http://schemas.microsoft.com/office/drawing/2014/main" val="314915909"/>
                    </a:ext>
                  </a:extLst>
                </a:gridCol>
                <a:gridCol w="2727893">
                  <a:extLst>
                    <a:ext uri="{9D8B030D-6E8A-4147-A177-3AD203B41FA5}">
                      <a16:colId xmlns:a16="http://schemas.microsoft.com/office/drawing/2014/main" val="906947133"/>
                    </a:ext>
                  </a:extLst>
                </a:gridCol>
                <a:gridCol w="2050935">
                  <a:extLst>
                    <a:ext uri="{9D8B030D-6E8A-4147-A177-3AD203B41FA5}">
                      <a16:colId xmlns:a16="http://schemas.microsoft.com/office/drawing/2014/main" val="3214478668"/>
                    </a:ext>
                  </a:extLst>
                </a:gridCol>
              </a:tblGrid>
              <a:tr h="4597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D7B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listo MT" panose="02040603050505030304"/>
                          <a:ea typeface="+mj-ea"/>
                        </a:rPr>
                        <a:t>CRITERIA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D7B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HIGH </a:t>
                      </a:r>
                      <a:endParaRPr kumimoji="0" lang="en-I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D7B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MODERATE</a:t>
                      </a:r>
                      <a:endParaRPr kumimoji="0" lang="en-I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D7B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LOW</a:t>
                      </a:r>
                      <a:endParaRPr kumimoji="0" lang="en-I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53640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D7B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listo MT" panose="02040603050505030304"/>
                          <a:ea typeface="+mj-ea"/>
                        </a:rPr>
                        <a:t>Cylinders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Maximum 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Ranges from 3 – 6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Ranges to 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480231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D7B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listo MT" panose="02040603050505030304"/>
                          <a:ea typeface="+mj-ea"/>
                        </a:rPr>
                        <a:t>Displacement (cc)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900 – 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900 – 7000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900 – 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217880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D7B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listo MT" panose="02040603050505030304"/>
                          <a:ea typeface="+mj-ea"/>
                        </a:rPr>
                        <a:t>Drive-Train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FWD’s mostly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FWD’s mostly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RWD’s mostly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052131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D7B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listo MT" panose="02040603050505030304"/>
                          <a:ea typeface="+mj-ea"/>
                        </a:rPr>
                        <a:t>Fuel-Type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Diesel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Diesel – Hybrid – Electric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Petrol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924733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D7B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listo MT" panose="02040603050505030304"/>
                          <a:ea typeface="+mj-ea"/>
                        </a:rPr>
                        <a:t>Height (mm)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1300 – 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1300 – 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1300 – 2000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689369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D7B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listo MT" panose="02040603050505030304"/>
                          <a:ea typeface="+mj-ea"/>
                        </a:rPr>
                        <a:t>Width (mm)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1600 – 2100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1400 – 2300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1600 – 2300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074098"/>
                  </a:ext>
                </a:extLst>
              </a:tr>
              <a:tr h="459740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D7B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listo MT" panose="02040603050505030304"/>
                          <a:ea typeface="+mj-ea"/>
                        </a:rPr>
                        <a:t>Length (mm)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3600 – 4500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3600 – 5700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3600 – 5700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4143943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90032E9-C393-94C9-7061-4D26BD07C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035690"/>
              </p:ext>
            </p:extLst>
          </p:nvPr>
        </p:nvGraphicFramePr>
        <p:xfrm>
          <a:off x="12192000" y="2166257"/>
          <a:ext cx="8601119" cy="3677919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144486">
                  <a:extLst>
                    <a:ext uri="{9D8B030D-6E8A-4147-A177-3AD203B41FA5}">
                      <a16:colId xmlns:a16="http://schemas.microsoft.com/office/drawing/2014/main" val="386636168"/>
                    </a:ext>
                  </a:extLst>
                </a:gridCol>
                <a:gridCol w="2156073">
                  <a:extLst>
                    <a:ext uri="{9D8B030D-6E8A-4147-A177-3AD203B41FA5}">
                      <a16:colId xmlns:a16="http://schemas.microsoft.com/office/drawing/2014/main" val="314915909"/>
                    </a:ext>
                  </a:extLst>
                </a:gridCol>
                <a:gridCol w="2150280">
                  <a:extLst>
                    <a:ext uri="{9D8B030D-6E8A-4147-A177-3AD203B41FA5}">
                      <a16:colId xmlns:a16="http://schemas.microsoft.com/office/drawing/2014/main" val="906947133"/>
                    </a:ext>
                  </a:extLst>
                </a:gridCol>
                <a:gridCol w="2150280">
                  <a:extLst>
                    <a:ext uri="{9D8B030D-6E8A-4147-A177-3AD203B41FA5}">
                      <a16:colId xmlns:a16="http://schemas.microsoft.com/office/drawing/2014/main" val="3214478668"/>
                    </a:ext>
                  </a:extLst>
                </a:gridCol>
              </a:tblGrid>
              <a:tr h="370575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D7B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listo MT" panose="02040603050505030304"/>
                          <a:ea typeface="+mj-ea"/>
                        </a:rPr>
                        <a:t>CRITERIA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D7B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HIGH </a:t>
                      </a:r>
                      <a:endParaRPr kumimoji="0" lang="en-I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D7B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MODERATE</a:t>
                      </a:r>
                      <a:endParaRPr kumimoji="0" lang="en-I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D7B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listo MT" panose="02040603050505030304"/>
                          <a:ea typeface="+mn-ea"/>
                          <a:cs typeface="+mn-cs"/>
                        </a:rPr>
                        <a:t>LOW</a:t>
                      </a:r>
                      <a:endParaRPr kumimoji="0" lang="en-IN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sto MT" panose="020406030505050303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053640"/>
                  </a:ext>
                </a:extLst>
              </a:tr>
              <a:tr h="371634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D7B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listo MT" panose="02040603050505030304"/>
                          <a:ea typeface="+mj-ea"/>
                        </a:rPr>
                        <a:t>Popular Body-Style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Hatchback-Sedans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SUV – Sedans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SUV - Sedans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480231"/>
                  </a:ext>
                </a:extLst>
              </a:tr>
              <a:tr h="371634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D7B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listo MT" panose="02040603050505030304"/>
                          <a:ea typeface="+mj-ea"/>
                        </a:rPr>
                        <a:t>Fuel-Tank-Capacity</a:t>
                      </a:r>
                    </a:p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D7B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listo MT" panose="02040603050505030304"/>
                          <a:ea typeface="+mj-ea"/>
                        </a:rPr>
                        <a:t>(kgs)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30 – 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30 – 90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30 - 95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0217880"/>
                  </a:ext>
                </a:extLst>
              </a:tr>
              <a:tr h="370575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D7B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listo MT" panose="02040603050505030304"/>
                          <a:ea typeface="+mj-ea"/>
                        </a:rPr>
                        <a:t>Kerb Weight (kgs)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800 – 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1000 – 2000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1000 – 3000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4052131"/>
                  </a:ext>
                </a:extLst>
              </a:tr>
              <a:tr h="370575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D7B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listo MT" panose="02040603050505030304"/>
                          <a:ea typeface="+mj-ea"/>
                        </a:rPr>
                        <a:t>Gross Weight (kgs)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1000 – 2500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1500 – 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1500 – 3500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5924733"/>
                  </a:ext>
                </a:extLst>
              </a:tr>
              <a:tr h="370575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D7B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listo MT" panose="02040603050505030304"/>
                          <a:ea typeface="+mj-ea"/>
                        </a:rPr>
                        <a:t>Ground-Clearance (mm)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160 – 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160 – 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120 – 225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689369"/>
                  </a:ext>
                </a:extLst>
              </a:tr>
              <a:tr h="370575"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rgbClr val="AD9D7B"/>
                          </a:solidFill>
                          <a:effectLst>
                            <a:outerShdw blurRad="9525" dist="25400" dir="14640000" algn="tl" rotWithShape="0">
                              <a:prstClr val="black">
                                <a:alpha val="30000"/>
                              </a:prstClr>
                            </a:outerShdw>
                          </a:effectLst>
                          <a:uLnTx/>
                          <a:uFillTx/>
                          <a:latin typeface="Calisto MT" panose="02040603050505030304"/>
                          <a:ea typeface="+mj-ea"/>
                        </a:rPr>
                        <a:t>Seating-Capacity(incl. driver)</a:t>
                      </a:r>
                      <a:endParaRPr lang="en-IN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More than 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4 –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dirty="0">
                          <a:solidFill>
                            <a:schemeClr val="tx1"/>
                          </a:solidFill>
                        </a:rPr>
                        <a:t>4 - 5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8074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-0.86211 0.00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112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-0.84791 -0.000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9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D62608-F5E4-7EC0-5EF0-4F988DDDE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88BD9B8-D6A6-D55A-830D-4D3CC2DC3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01692" y="2092885"/>
            <a:ext cx="6098933" cy="4165992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OVERALL BEST MANUFACTURER - SUZUKI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BEST MANUFACTURER FOR POPULAR BODY STYLES - HYUNDAI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BEST MANUFACTURERS FOR COMPACT AND FAMILY BASED CARS – SUZUKI &amp; HYUNDAI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BEST MANUFACTURER ENGINE POWER &amp; DISPLACEMENT – BMW &amp; FORD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BEST CAR FOR ADVENTURE - Bmw X7 Xdrive 40I 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BEST CAR FOR FAMILY - Suzuki Dzire Vdi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36F12-8E13-DAA1-75DD-FFBB0D6736B1}"/>
              </a:ext>
            </a:extLst>
          </p:cNvPr>
          <p:cNvSpPr txBox="1">
            <a:spLocks/>
          </p:cNvSpPr>
          <p:nvPr/>
        </p:nvSpPr>
        <p:spPr>
          <a:xfrm>
            <a:off x="6990805" y="2057020"/>
            <a:ext cx="5109337" cy="416599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0" rIns="91440" bIns="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ts val="1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ts val="1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ts val="1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ts val="1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ts val="1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BEST CAR MODEL FOR AVERAGE FUEL EFFICIENCY – TATA TIAGO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TO INCREASE CITY MILEAGE REDUCE DISPLACEMENT AND INCREASE FUEL TANK CAPACITY</a:t>
            </a: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Thank </a:t>
            </a:r>
            <a:br>
              <a:rPr lang="en-US" sz="5400" dirty="0"/>
            </a:br>
            <a:r>
              <a:rPr lang="en-US" sz="5400" dirty="0"/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998664"/>
            <a:ext cx="5715000" cy="2234642"/>
          </a:xfrm>
        </p:spPr>
        <p:txBody>
          <a:bodyPr/>
          <a:lstStyle/>
          <a:p>
            <a:r>
              <a:rPr lang="en-US" i="1" dirty="0"/>
              <a:t>PRESENTED </a:t>
            </a:r>
          </a:p>
          <a:p>
            <a:r>
              <a:rPr lang="en-US" i="1" dirty="0"/>
              <a:t>	BY </a:t>
            </a:r>
          </a:p>
          <a:p>
            <a:r>
              <a:rPr lang="en-US" i="1" dirty="0"/>
              <a:t>		MIHIR HATTANGDI</a:t>
            </a:r>
          </a:p>
        </p:txBody>
      </p:sp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52589"/>
            <a:ext cx="11277600" cy="619433"/>
          </a:xfrm>
        </p:spPr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59972"/>
            <a:ext cx="7492181" cy="4306529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 PROCESSING ON RAW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TOP CARS BASED ON VARIOUS FACTORS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TOP MANUFACTURERS BASED ON VARIOUS FACTORS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POTENTIAL COMPETITORS AND CARS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STATISTICAL INFERENCES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KEY CORRELATIONS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FEATURE DISTIBUTIONS OF CARS BASED ON FUEL EFFICIENCY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998103"/>
            <a:ext cx="10353762" cy="5125551"/>
          </a:xfrm>
        </p:spPr>
        <p:txBody>
          <a:bodyPr/>
          <a:lstStyle/>
          <a:p>
            <a:pPr marL="36900" indent="0" algn="ctr">
              <a:buNone/>
            </a:pPr>
            <a:r>
              <a:rPr lang="en-US" b="1" u="sng" dirty="0"/>
              <a:t>CRITERIA FOR DELETING</a:t>
            </a:r>
          </a:p>
          <a:p>
            <a:r>
              <a:rPr lang="en-US" dirty="0"/>
              <a:t>MORE THAN 400 BLANKS IN COLUMNS AND MORE THAN 50 BLANKS IN ROWS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6900" indent="0" algn="ctr">
              <a:buNone/>
            </a:pPr>
            <a:r>
              <a:rPr lang="en-US" b="1" u="sng" dirty="0"/>
              <a:t>CRITERIA FOR IMPUTING</a:t>
            </a:r>
          </a:p>
          <a:p>
            <a:r>
              <a:rPr lang="en-US" dirty="0"/>
              <a:t>PURE NUMERICAL – MEAN  (20 COLUMNS)</a:t>
            </a:r>
          </a:p>
          <a:p>
            <a:r>
              <a:rPr lang="en-US" dirty="0"/>
              <a:t>NUMERICALS WITH UNITS – MEDIAN (98 COLUMNS)</a:t>
            </a:r>
          </a:p>
          <a:p>
            <a:r>
              <a:rPr lang="en-US" dirty="0"/>
              <a:t>CATEGORICAL DATA – MODE (10 COLUMNS)</a:t>
            </a:r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8DCD70-A26F-44AB-EF01-63E0CDF15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0" y="2165436"/>
            <a:ext cx="6836229" cy="139544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 txBox="1">
            <a:spLocks/>
          </p:cNvSpPr>
          <p:nvPr/>
        </p:nvSpPr>
        <p:spPr>
          <a:xfrm>
            <a:off x="800100" y="378671"/>
            <a:ext cx="10353761" cy="61943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0" rIns="91440" bIns="0" rtlCol="0" anchor="ctr">
            <a:normAutofit fontScale="975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PROCESSING ON RAW DATA</a:t>
            </a:r>
          </a:p>
        </p:txBody>
      </p:sp>
    </p:spTree>
    <p:extLst>
      <p:ext uri="{BB962C8B-B14F-4D97-AF65-F5344CB8AC3E}">
        <p14:creationId xmlns:p14="http://schemas.microsoft.com/office/powerpoint/2010/main" val="12679693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11111E-6 L -0.76055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0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4934598" cy="3504893"/>
          </a:xfrm>
        </p:spPr>
        <p:txBody>
          <a:bodyPr/>
          <a:lstStyle/>
          <a:p>
            <a:r>
              <a:rPr kumimoji="0" lang="en-US" sz="3200" b="1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AD9D7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sto MT" panose="02040603050505030304"/>
              </a:rPr>
              <a:t>BASED ON CITY MILEAGE FOR EACH MANUFACTURERS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7E1EFB1-5500-96CD-CAD2-843ED947BE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34DD0DAC-2350-CD11-76A3-A51979F711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654011"/>
              </p:ext>
            </p:extLst>
          </p:nvPr>
        </p:nvGraphicFramePr>
        <p:xfrm>
          <a:off x="5938684" y="410780"/>
          <a:ext cx="6145161" cy="6363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FEFA716D-1F20-E036-D71F-FD5F8AA6A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4670323"/>
            <a:ext cx="5259554" cy="1371660"/>
          </a:xfrm>
        </p:spPr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latin typeface="Arial Black" panose="020B0A04020102020204" pitchFamily="34" charset="0"/>
              </a:rPr>
              <a:t>MILEAGE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dirty="0">
                <a:latin typeface="Arial Black" panose="020B0A04020102020204" pitchFamily="34" charset="0"/>
              </a:rPr>
              <a:t>USER REQUIREMENTS</a:t>
            </a:r>
          </a:p>
          <a:p>
            <a:endParaRPr lang="en-IN" dirty="0">
              <a:latin typeface="Arial Black" panose="020B0A040201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5BB3A8-E3CC-C198-3028-24DDDE6E5919}"/>
              </a:ext>
            </a:extLst>
          </p:cNvPr>
          <p:cNvSpPr txBox="1"/>
          <p:nvPr/>
        </p:nvSpPr>
        <p:spPr>
          <a:xfrm>
            <a:off x="11041626" y="29497"/>
            <a:ext cx="1067589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b="1" dirty="0"/>
              <a:t>CARS</a:t>
            </a:r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55F2D4-C20E-BEBC-1CCF-4449B045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587" y="928688"/>
            <a:ext cx="4877822" cy="2077807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BASED ON CITY DISPLACEMENT FOR EACH MANUFACTURERS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58AC0C8B-8A7A-9FAE-2D0F-4D1C3A8C3F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49161" y="3306583"/>
            <a:ext cx="4452248" cy="1541004"/>
          </a:xfrm>
        </p:spPr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IN" sz="24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Arial Black" panose="020B0A04020102020204" pitchFamily="34" charset="0"/>
              </a:rPr>
              <a:t>DISPLACEMENT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DADADA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lang="en-IN" sz="24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DADADA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Arial Black" panose="020B0A04020102020204" pitchFamily="34" charset="0"/>
              </a:rPr>
              <a:t>USER REQUIREMENT</a:t>
            </a:r>
            <a:endParaRPr kumimoji="0" lang="en-IN" sz="2400" b="0" i="0" u="none" strike="noStrike" kern="1200" cap="none" spc="0" normalizeH="0" baseline="0" noProof="0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DADAD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B4A448A-18AC-4E5A-F6C7-C04CB491D2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4623299"/>
              </p:ext>
            </p:extLst>
          </p:nvPr>
        </p:nvGraphicFramePr>
        <p:xfrm>
          <a:off x="0" y="373627"/>
          <a:ext cx="6823587" cy="64843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2F75E76-3D10-94F8-AE60-33AEDA3D8FA6}"/>
              </a:ext>
            </a:extLst>
          </p:cNvPr>
          <p:cNvSpPr txBox="1"/>
          <p:nvPr/>
        </p:nvSpPr>
        <p:spPr>
          <a:xfrm>
            <a:off x="11041626" y="29497"/>
            <a:ext cx="1067589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b="1" dirty="0"/>
              <a:t>CARS</a:t>
            </a:r>
          </a:p>
        </p:txBody>
      </p:sp>
    </p:spTree>
    <p:extLst>
      <p:ext uri="{BB962C8B-B14F-4D97-AF65-F5344CB8AC3E}">
        <p14:creationId xmlns:p14="http://schemas.microsoft.com/office/powerpoint/2010/main" val="391780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0D26308-B33D-6BE9-9497-3715E9B0BA3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56851" y="1475206"/>
            <a:ext cx="4424513" cy="42275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922" y="462421"/>
            <a:ext cx="7198156" cy="1012785"/>
          </a:xfrm>
        </p:spPr>
        <p:txBody>
          <a:bodyPr/>
          <a:lstStyle/>
          <a:p>
            <a:r>
              <a:rPr lang="en-US" b="1" dirty="0"/>
              <a:t>CARS FOR ADVENTURE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122" y="1614679"/>
            <a:ext cx="3657600" cy="3948557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800" b="1" u="sng" dirty="0">
                <a:latin typeface="+mj-lt"/>
              </a:rPr>
              <a:t>CRITERIA</a:t>
            </a:r>
          </a:p>
          <a:p>
            <a:r>
              <a:rPr lang="en-US" dirty="0"/>
              <a:t>POWER IN PS - HIGH</a:t>
            </a:r>
          </a:p>
          <a:p>
            <a:r>
              <a:rPr lang="en-US" dirty="0"/>
              <a:t>DISPLACEMENT -HIGH</a:t>
            </a:r>
          </a:p>
          <a:p>
            <a:r>
              <a:rPr lang="en-US" dirty="0"/>
              <a:t>GROUND CLEARANCE - LOW</a:t>
            </a:r>
          </a:p>
          <a:p>
            <a:r>
              <a:rPr lang="en-US" dirty="0"/>
              <a:t>LENGTH - 4,420 Mm</a:t>
            </a:r>
          </a:p>
          <a:p>
            <a:r>
              <a:rPr lang="en-US" dirty="0"/>
              <a:t>HEIGHT - 1,800 Mm</a:t>
            </a:r>
          </a:p>
          <a:p>
            <a:r>
              <a:rPr lang="en-US" dirty="0"/>
              <a:t>WIDTH -1,650 Mm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BB9E6B9-62B1-4C96-ABC5-8D9EF1DCAE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609256"/>
              </p:ext>
            </p:extLst>
          </p:nvPr>
        </p:nvGraphicFramePr>
        <p:xfrm>
          <a:off x="-6783785" y="1475206"/>
          <a:ext cx="6783785" cy="4325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FD75922-B8F0-E9EA-DB1C-2BF10B5A735D}"/>
              </a:ext>
            </a:extLst>
          </p:cNvPr>
          <p:cNvSpPr txBox="1"/>
          <p:nvPr/>
        </p:nvSpPr>
        <p:spPr>
          <a:xfrm>
            <a:off x="11041626" y="29497"/>
            <a:ext cx="1067589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b="1" dirty="0"/>
              <a:t>CARS</a:t>
            </a:r>
          </a:p>
        </p:txBody>
      </p:sp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95834 -0.0006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7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89F315-0A6E-1BFB-284E-933CB3670F4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784258" y="1523156"/>
            <a:ext cx="4827640" cy="42287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922" y="462421"/>
            <a:ext cx="7198156" cy="1012785"/>
          </a:xfrm>
        </p:spPr>
        <p:txBody>
          <a:bodyPr/>
          <a:lstStyle/>
          <a:p>
            <a:r>
              <a:rPr lang="en-US" b="1" dirty="0"/>
              <a:t>CARS FOR FAMILY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D10C7E7A-7014-41A7-9CD3-7BB723C6E8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3939478"/>
              </p:ext>
            </p:extLst>
          </p:nvPr>
        </p:nvGraphicFramePr>
        <p:xfrm>
          <a:off x="12192000" y="1554261"/>
          <a:ext cx="6302477" cy="4341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257" y="1554261"/>
            <a:ext cx="4827639" cy="4228716"/>
          </a:xfrm>
        </p:spPr>
        <p:txBody>
          <a:bodyPr>
            <a:normAutofit/>
          </a:bodyPr>
          <a:lstStyle/>
          <a:p>
            <a:pPr marL="36900" indent="0" algn="ctr">
              <a:buNone/>
            </a:pPr>
            <a:r>
              <a:rPr lang="en-US" sz="2800" b="1" u="sng" dirty="0">
                <a:latin typeface="+mj-lt"/>
              </a:rPr>
              <a:t>CRITERIA</a:t>
            </a:r>
          </a:p>
          <a:p>
            <a:r>
              <a:rPr lang="en-US" dirty="0"/>
              <a:t>MILEAGE – LOW (FUEL EFFICIENT)</a:t>
            </a:r>
          </a:p>
          <a:p>
            <a:r>
              <a:rPr lang="en-US" dirty="0"/>
              <a:t>FAMILY – IDEALLY 4</a:t>
            </a:r>
          </a:p>
          <a:p>
            <a:r>
              <a:rPr lang="en-US" dirty="0"/>
              <a:t>LENGTH- 3580mm</a:t>
            </a:r>
          </a:p>
          <a:p>
            <a:r>
              <a:rPr lang="en-US" dirty="0"/>
              <a:t>HEIGHT - 1490mm</a:t>
            </a:r>
          </a:p>
          <a:p>
            <a:r>
              <a:rPr lang="en-US" dirty="0"/>
              <a:t>WIDTH - 1645mm</a:t>
            </a:r>
          </a:p>
          <a:p>
            <a:r>
              <a:rPr lang="en-US" dirty="0"/>
              <a:t>DISPLACEMENT – LOW</a:t>
            </a:r>
          </a:p>
          <a:p>
            <a:r>
              <a:rPr lang="en-US" dirty="0"/>
              <a:t>FUEL TANK CAPACITY - HIGH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9C2A04-D64D-FE35-7CC4-5672D3C24804}"/>
              </a:ext>
            </a:extLst>
          </p:cNvPr>
          <p:cNvSpPr txBox="1"/>
          <p:nvPr/>
        </p:nvSpPr>
        <p:spPr>
          <a:xfrm>
            <a:off x="11041626" y="29497"/>
            <a:ext cx="1067589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b="1" dirty="0"/>
              <a:t>CARS</a:t>
            </a:r>
          </a:p>
        </p:txBody>
      </p:sp>
    </p:spTree>
    <p:extLst>
      <p:ext uri="{BB962C8B-B14F-4D97-AF65-F5344CB8AC3E}">
        <p14:creationId xmlns:p14="http://schemas.microsoft.com/office/powerpoint/2010/main" val="63397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93 -0.01389 L -0.96744 -0.0113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25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6922" y="462422"/>
            <a:ext cx="7198156" cy="50640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MAKE 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B0F85AC6-0076-5BBA-235D-866E4565B7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639782"/>
              </p:ext>
            </p:extLst>
          </p:nvPr>
        </p:nvGraphicFramePr>
        <p:xfrm>
          <a:off x="489661" y="925467"/>
          <a:ext cx="6883597" cy="5513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6880541" imgH="5951189" progId="Excel.Sheet.12">
                  <p:link updateAutomatic="1"/>
                </p:oleObj>
              </mc:Choice>
              <mc:Fallback>
                <p:oleObj name="Worksheet" r:id="rId3" imgW="6880541" imgH="5951189" progId="Excel.Sheet.12">
                  <p:link updateAutomatic="1"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B0F85AC6-0076-5BBA-235D-866E4565B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9661" y="925467"/>
                        <a:ext cx="6883597" cy="55134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475BDB-0F16-65F6-605D-4F598EF9AA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990115" y="968830"/>
            <a:ext cx="3211286" cy="1316170"/>
          </a:xfrm>
        </p:spPr>
        <p:txBody>
          <a:bodyPr>
            <a:normAutofit lnSpcReduction="10000"/>
          </a:bodyPr>
          <a:lstStyle/>
          <a:p>
            <a:r>
              <a:rPr lang="en-IN" sz="1800" dirty="0"/>
              <a:t>HYUNDAI</a:t>
            </a:r>
            <a:r>
              <a:rPr lang="en-IN" sz="1800" baseline="0" dirty="0"/>
              <a:t> AND SUZUKI OFFER MOST WIDEST RANGE OF CAR VARIANTS</a:t>
            </a:r>
          </a:p>
          <a:p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D850AB-24D4-36CF-FEDB-0DFF5C3E0732}"/>
              </a:ext>
            </a:extLst>
          </p:cNvPr>
          <p:cNvSpPr txBox="1"/>
          <p:nvPr/>
        </p:nvSpPr>
        <p:spPr>
          <a:xfrm>
            <a:off x="11041626" y="29497"/>
            <a:ext cx="1067589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b="1" dirty="0"/>
              <a:t>MAKE</a:t>
            </a:r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4506E985-556A-737C-3C08-65A68B45B1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17180"/>
              </p:ext>
            </p:extLst>
          </p:nvPr>
        </p:nvGraphicFramePr>
        <p:xfrm>
          <a:off x="-7092239" y="925467"/>
          <a:ext cx="7092239" cy="55134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B923709E-ECB6-2996-5198-BCAEB1D06526}"/>
              </a:ext>
            </a:extLst>
          </p:cNvPr>
          <p:cNvSpPr txBox="1">
            <a:spLocks/>
          </p:cNvSpPr>
          <p:nvPr/>
        </p:nvSpPr>
        <p:spPr>
          <a:xfrm>
            <a:off x="7990115" y="3024119"/>
            <a:ext cx="3211286" cy="131617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91440" rIns="91440" bIns="91440" rtlCol="0" anchor="t">
            <a:normAutofit lnSpcReduction="10000"/>
          </a:bodyPr>
          <a:lstStyle>
            <a:lvl1pPr marL="342900" indent="-306000" algn="l" defTabSz="457200" rtl="0" eaLnBrk="1" latinLnBrk="0" hangingPunct="1">
              <a:spcBef>
                <a:spcPts val="1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ts val="1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ts val="1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ts val="1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ts val="1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AVERAGE FUEL EFFICIENCY FOR SUZUKI AND TATA IS THE HIGHEST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689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44444E-6 L 0.6237 0.00208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85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DAC78A-48E8-0B61-561B-1FBC1A7D6EF7}"/>
              </a:ext>
            </a:extLst>
          </p:cNvPr>
          <p:cNvSpPr txBox="1"/>
          <p:nvPr/>
        </p:nvSpPr>
        <p:spPr>
          <a:xfrm>
            <a:off x="11041626" y="29497"/>
            <a:ext cx="1067589" cy="369332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b="1" dirty="0"/>
              <a:t>MAKE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10199-C129-11F0-56F2-2D1AED21C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6597" y="-41594"/>
            <a:ext cx="4804719" cy="1280459"/>
          </a:xfrm>
        </p:spPr>
        <p:txBody>
          <a:bodyPr/>
          <a:lstStyle/>
          <a:p>
            <a:r>
              <a:rPr lang="en-US" dirty="0"/>
              <a:t>MANUFACTURERS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AEC4F-E711-8552-9C34-82C1514A1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6A948D1B-6F33-474D-99BF-7A6872779E4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4129643"/>
              </p:ext>
            </p:extLst>
          </p:nvPr>
        </p:nvGraphicFramePr>
        <p:xfrm>
          <a:off x="1465006" y="928687"/>
          <a:ext cx="9379975" cy="5472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30F8F10-E5FA-1D5E-03C9-734C2C3BAE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4150597"/>
              </p:ext>
            </p:extLst>
          </p:nvPr>
        </p:nvGraphicFramePr>
        <p:xfrm>
          <a:off x="6272981" y="6436"/>
          <a:ext cx="5919020" cy="3316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F68E8309-F4B5-6900-41FF-6D83F8B805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711880"/>
              </p:ext>
            </p:extLst>
          </p:nvPr>
        </p:nvGraphicFramePr>
        <p:xfrm>
          <a:off x="-1" y="0"/>
          <a:ext cx="6272981" cy="3323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560FB67-10FC-0E05-EC50-F0C4905249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8876057"/>
              </p:ext>
            </p:extLst>
          </p:nvPr>
        </p:nvGraphicFramePr>
        <p:xfrm>
          <a:off x="3283974" y="3323302"/>
          <a:ext cx="5643716" cy="3528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89909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6" grpId="1">
        <p:bldAsOne/>
      </p:bldGraphic>
      <p:bldGraphic spid="9" grpId="0">
        <p:bldAsOne/>
      </p:bldGraphic>
      <p:bldGraphic spid="9" grpId="1">
        <p:bldAsOne/>
      </p:bldGraphic>
      <p:bldGraphic spid="11" grpId="0">
        <p:bldAsOne/>
      </p:bldGraphic>
      <p:bldGraphic spid="11" grpId="1">
        <p:bldAsOne/>
      </p:bldGraphic>
      <p:bldGraphic spid="5" grpId="0">
        <p:bldAsOne/>
      </p:bldGraphic>
      <p:bldGraphic spid="5" grpId="1">
        <p:bldAsOne/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 2007 - 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 2007 - 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 2007 - 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719FA4-954C-4FA8-82CB-206659C3B826}">
  <ds:schemaRefs>
    <ds:schemaRef ds:uri="16c05727-aa75-4e4a-9b5f-8a80a1165891"/>
    <ds:schemaRef ds:uri="http://schemas.microsoft.com/office/2006/documentManagement/types"/>
    <ds:schemaRef ds:uri="http://purl.org/dc/dcmitype/"/>
    <ds:schemaRef ds:uri="http://schemas.microsoft.com/office/infopath/2007/PartnerControls"/>
    <ds:schemaRef ds:uri="71af3243-3dd4-4a8d-8c0d-dd76da1f02a5"/>
    <ds:schemaRef ds:uri="http://purl.org/dc/terms/"/>
    <ds:schemaRef ds:uri="http://www.w3.org/XML/1998/namespace"/>
    <ds:schemaRef ds:uri="230e9df3-be65-4c73-a93b-d1236ebd677e"/>
    <ds:schemaRef ds:uri="http://schemas.microsoft.com/office/2006/metadata/properties"/>
    <ds:schemaRef ds:uri="http://schemas.microsoft.com/sharepoint/v3"/>
    <ds:schemaRef ds:uri="http://schemas.openxmlformats.org/package/2006/metadata/core-properties"/>
    <ds:schemaRef ds:uri="http://purl.org/dc/elements/1.1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626</TotalTime>
  <Words>804</Words>
  <Application>Microsoft Office PowerPoint</Application>
  <PresentationFormat>Widescreen</PresentationFormat>
  <Paragraphs>182</Paragraphs>
  <Slides>15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Links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Arial Black</vt:lpstr>
      <vt:lpstr>Calibri</vt:lpstr>
      <vt:lpstr>Calisto MT</vt:lpstr>
      <vt:lpstr>Trebuchet MS</vt:lpstr>
      <vt:lpstr>Verdana</vt:lpstr>
      <vt:lpstr>Wingdings 2</vt:lpstr>
      <vt:lpstr>Slate</vt:lpstr>
      <vt:lpstr>file:///C:\Mihir\NIIT\Practice\C1_S7%20project\C1_S7_Car_Project_Tasks.xlsx!Task%201!%5bC1_S7_Car_Project_Tasks.xlsx%5dTask%201%20Chart%209</vt:lpstr>
      <vt:lpstr>PowerPoint Presentation</vt:lpstr>
      <vt:lpstr>AGENDA</vt:lpstr>
      <vt:lpstr>PowerPoint Presentation</vt:lpstr>
      <vt:lpstr>BASED ON CITY MILEAGE FOR EACH MANUFACTURERS</vt:lpstr>
      <vt:lpstr>BASED ON CITY DISPLACEMENT FOR EACH MANUFACTURERS</vt:lpstr>
      <vt:lpstr>CARS FOR ADVENTURE</vt:lpstr>
      <vt:lpstr>CARS FOR FAMILY</vt:lpstr>
      <vt:lpstr>MAKE </vt:lpstr>
      <vt:lpstr>MANUFACTURERS </vt:lpstr>
      <vt:lpstr>PowerPoint Presentation</vt:lpstr>
      <vt:lpstr>PowerPoint Presentation</vt:lpstr>
      <vt:lpstr>PowerPoint Presentation</vt:lpstr>
      <vt:lpstr>FEATURE DISTRIBUTION BASED ON FUEL EFFICIENCY </vt:lpstr>
      <vt:lpstr>CONCLUSIONS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Automobile sector – business analysis</dc:title>
  <dc:subject/>
  <dc:creator>Mihir Hattangdi</dc:creator>
  <cp:lastModifiedBy>Mihir Hattangdi</cp:lastModifiedBy>
  <cp:revision>66</cp:revision>
  <dcterms:created xsi:type="dcterms:W3CDTF">2024-06-02T17:20:45Z</dcterms:created>
  <dcterms:modified xsi:type="dcterms:W3CDTF">2024-08-17T16:54:21Z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